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50"/>
  </p:notesMasterIdLst>
  <p:sldIdLst>
    <p:sldId id="339" r:id="rId7"/>
    <p:sldId id="258" r:id="rId8"/>
    <p:sldId id="341" r:id="rId9"/>
    <p:sldId id="342" r:id="rId10"/>
    <p:sldId id="270" r:id="rId11"/>
    <p:sldId id="271" r:id="rId12"/>
    <p:sldId id="259" r:id="rId13"/>
    <p:sldId id="295" r:id="rId14"/>
    <p:sldId id="272" r:id="rId15"/>
    <p:sldId id="343" r:id="rId16"/>
    <p:sldId id="273" r:id="rId17"/>
    <p:sldId id="293" r:id="rId18"/>
    <p:sldId id="285" r:id="rId19"/>
    <p:sldId id="276" r:id="rId20"/>
    <p:sldId id="275" r:id="rId21"/>
    <p:sldId id="277" r:id="rId22"/>
    <p:sldId id="278" r:id="rId23"/>
    <p:sldId id="279" r:id="rId24"/>
    <p:sldId id="280" r:id="rId25"/>
    <p:sldId id="281" r:id="rId26"/>
    <p:sldId id="282" r:id="rId27"/>
    <p:sldId id="283" r:id="rId28"/>
    <p:sldId id="284" r:id="rId29"/>
    <p:sldId id="292" r:id="rId30"/>
    <p:sldId id="313" r:id="rId31"/>
    <p:sldId id="344" r:id="rId32"/>
    <p:sldId id="315" r:id="rId33"/>
    <p:sldId id="323" r:id="rId34"/>
    <p:sldId id="307" r:id="rId35"/>
    <p:sldId id="324" r:id="rId36"/>
    <p:sldId id="325" r:id="rId37"/>
    <p:sldId id="326" r:id="rId38"/>
    <p:sldId id="327" r:id="rId39"/>
    <p:sldId id="328" r:id="rId40"/>
    <p:sldId id="329" r:id="rId41"/>
    <p:sldId id="330" r:id="rId42"/>
    <p:sldId id="332" r:id="rId43"/>
    <p:sldId id="333" r:id="rId44"/>
    <p:sldId id="345" r:id="rId45"/>
    <p:sldId id="334" r:id="rId46"/>
    <p:sldId id="335" r:id="rId47"/>
    <p:sldId id="346" r:id="rId48"/>
    <p:sldId id="269" r:id="rId49"/>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6401"/>
  </p:normalViewPr>
  <p:slideViewPr>
    <p:cSldViewPr snapToGrid="0" showGuides="1">
      <p:cViewPr varScale="1">
        <p:scale>
          <a:sx n="103" d="100"/>
          <a:sy n="103" d="100"/>
        </p:scale>
        <p:origin x="109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06/03/2025</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dirty="0"/>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7954766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6.sv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6.sv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4.sv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3.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dirty="0"/>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dirty="0"/>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dirty="0"/>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dirty="0"/>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dirty="0"/>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dirty="0"/>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dirty="0"/>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dirty="0"/>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dirty="0"/>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dirty="0"/>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dirty="0"/>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dirty="0"/>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dirty="0"/>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dirty="0"/>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dirty="0"/>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dirty="0"/>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dirty="0"/>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dirty="0"/>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dirty="0"/>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dirty="0"/>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dirty="0"/>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dirty="0"/>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dirty="0"/>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dirty="0"/>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dirty="0"/>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dirty="0"/>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dirty="0"/>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dirty="0"/>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dirty="0"/>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dirty="0"/>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dirty="0"/>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dirty="0"/>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dirty="0"/>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dirty="0"/>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dirty="0"/>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dirty="0"/>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dirty="0"/>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dirty="0"/>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dirty="0"/>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dirty="0"/>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dirty="0"/>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dirty="0"/>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dirty="0"/>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dirty="0"/>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dirty="0"/>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dirty="0"/>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dirty="0"/>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dirty="0"/>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dirty="0"/>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dirty="0"/>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dirty="0"/>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dirty="0"/>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dirty="0"/>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dirty="0"/>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dirty="0"/>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dirty="0"/>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dirty="0"/>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dirty="0"/>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dirty="0"/>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dirty="0"/>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dirty="0"/>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dirty="0"/>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dirty="0"/>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dirty="0"/>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dirty="0"/>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dirty="0"/>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dirty="0"/>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dirty="0"/>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dirty="0"/>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dirty="0"/>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dirty="0"/>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dirty="0"/>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dirty="0"/>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dirty="0"/>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dirty="0"/>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dirty="0"/>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dirty="0"/>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dirty="0"/>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dirty="0"/>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dirty="0"/>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dirty="0"/>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dirty="0"/>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dirty="0"/>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dirty="0"/>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dirty="0"/>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dirty="0"/>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dirty="0"/>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dirty="0"/>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dirty="0"/>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dirty="0"/>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dirty="0"/>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dirty="0"/>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dirty="0"/>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dirty="0"/>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9"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s://www.pxfuel.com/en/free-photo-ooluw" TargetMode="External"/><Relationship Id="rId2" Type="http://schemas.openxmlformats.org/officeDocument/2006/relationships/image" Target="../media/image18.jp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DB01D-B2EF-D950-6104-7A48F341D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42FE98-430D-7F15-4633-696814699FE2}"/>
              </a:ext>
            </a:extLst>
          </p:cNvPr>
          <p:cNvSpPr>
            <a:spLocks noGrp="1"/>
          </p:cNvSpPr>
          <p:nvPr>
            <p:ph type="title"/>
          </p:nvPr>
        </p:nvSpPr>
        <p:spPr/>
        <p:txBody>
          <a:bodyPr/>
          <a:lstStyle/>
          <a:p>
            <a:r>
              <a:rPr kumimoji="0" lang="en-US" sz="4800" b="1" i="0" u="none" strike="noStrike" kern="1200" cap="none" spc="0" normalizeH="0" baseline="0" noProof="0" dirty="0">
                <a:ln>
                  <a:noFill/>
                </a:ln>
                <a:solidFill>
                  <a:srgbClr val="FFFFFF"/>
                </a:solidFill>
                <a:effectLst/>
                <a:uLnTx/>
                <a:uFillTx/>
                <a:latin typeface="Calibri"/>
                <a:ea typeface="+mj-ea"/>
                <a:cs typeface="+mj-cs"/>
              </a:rPr>
              <a:t>ITS HR/PAYROLL</a:t>
            </a:r>
            <a:br>
              <a:rPr lang="en-GB" dirty="0"/>
            </a:br>
            <a:endParaRPr lang="en-GB" dirty="0"/>
          </a:p>
        </p:txBody>
      </p:sp>
      <p:sp>
        <p:nvSpPr>
          <p:cNvPr id="5" name="Text Placeholder 4">
            <a:extLst>
              <a:ext uri="{FF2B5EF4-FFF2-40B4-BE49-F238E27FC236}">
                <a16:creationId xmlns:a16="http://schemas.microsoft.com/office/drawing/2014/main" id="{D0531715-AFE5-1E93-F4DF-9C39E722EA1A}"/>
              </a:ext>
            </a:extLst>
          </p:cNvPr>
          <p:cNvSpPr>
            <a:spLocks noGrp="1"/>
          </p:cNvSpPr>
          <p:nvPr>
            <p:ph type="body" sz="quarter" idx="11"/>
          </p:nvPr>
        </p:nvSpPr>
        <p:spPr>
          <a:xfrm>
            <a:off x="565393" y="3192650"/>
            <a:ext cx="7052024" cy="959200"/>
          </a:xfrm>
        </p:spPr>
        <p:txBody>
          <a:bodyPr/>
          <a:lstStyle/>
          <a:p>
            <a:pPr marL="0" marR="0" lvl="0" indent="0" algn="l" defTabSz="685800" rtl="0" eaLnBrk="1" fontAlgn="auto" latinLnBrk="0" hangingPunct="1">
              <a:lnSpc>
                <a:spcPts val="226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effectLst/>
                <a:uLnTx/>
                <a:uFillTx/>
                <a:latin typeface="Calibri"/>
                <a:ea typeface="+mn-ea"/>
                <a:cs typeface="+mn-cs"/>
              </a:rPr>
              <a:t>Session 49 Payroll Dependency on HR Data</a:t>
            </a:r>
            <a:endParaRPr kumimoji="0" lang="en-GB" sz="1600" b="0" i="0" u="none" strike="noStrike" kern="1200" cap="none" spc="0" normalizeH="0" baseline="0" noProof="0" dirty="0">
              <a:ln>
                <a:noFill/>
              </a:ln>
              <a:effectLst/>
              <a:uLnTx/>
              <a:uFillTx/>
              <a:latin typeface="Calibri"/>
              <a:ea typeface="+mn-ea"/>
              <a:cs typeface="+mn-cs"/>
            </a:endParaRPr>
          </a:p>
          <a:p>
            <a:pPr marL="0" marR="0" lvl="0" indent="0" algn="l" defTabSz="685800" rtl="0" eaLnBrk="1" fontAlgn="auto" latinLnBrk="0" hangingPunct="1">
              <a:lnSpc>
                <a:spcPts val="2260"/>
              </a:lnSpc>
              <a:spcBef>
                <a:spcPts val="0"/>
              </a:spcBef>
              <a:spcAft>
                <a:spcPts val="0"/>
              </a:spcAft>
              <a:buClrTx/>
              <a:buSzTx/>
              <a:buFont typeface="Arial" panose="020B0604020202020204" pitchFamily="34" charset="0"/>
              <a:buNone/>
              <a:tabLst/>
              <a:defRPr/>
            </a:pPr>
            <a:r>
              <a:rPr kumimoji="0" lang="en-ZA" sz="1600" b="1" i="0" u="none" strike="noStrike" kern="1200" cap="none" spc="0" normalizeH="0" baseline="0" noProof="0" dirty="0">
                <a:ln>
                  <a:noFill/>
                </a:ln>
                <a:effectLst/>
                <a:uLnTx/>
                <a:uFillTx/>
                <a:latin typeface="Trebuchet MS" panose="020B0603020202020204" pitchFamily="34" charset="0"/>
                <a:ea typeface="+mn-ea"/>
                <a:cs typeface="+mn-cs"/>
              </a:rPr>
              <a:t>Presented by Allie de Nysschen</a:t>
            </a:r>
            <a:endParaRPr kumimoji="0" lang="en-GB" sz="16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127808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E9295-CC6E-708F-1500-37B151F9CCD5}"/>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88EE76F9-65F4-1728-8961-FAB43988AD17}"/>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A1CFC65C-8240-EDC7-2BE9-561346225631}"/>
              </a:ext>
            </a:extLst>
          </p:cNvPr>
          <p:cNvSpPr txBox="1"/>
          <p:nvPr/>
        </p:nvSpPr>
        <p:spPr>
          <a:xfrm>
            <a:off x="501065" y="3312792"/>
            <a:ext cx="5688180" cy="954107"/>
          </a:xfrm>
          <a:prstGeom prst="rect">
            <a:avLst/>
          </a:prstGeom>
          <a:noFill/>
        </p:spPr>
        <p:txBody>
          <a:bodyPr wrap="square" rtlCol="0">
            <a:spAutoFit/>
          </a:bodyPr>
          <a:lstStyle/>
          <a:p>
            <a:r>
              <a:rPr lang="en-US" sz="2800" b="1" dirty="0">
                <a:solidFill>
                  <a:schemeClr val="bg1"/>
                </a:solidFill>
              </a:rPr>
              <a:t>Payroll dependency on HR and Other data</a:t>
            </a:r>
          </a:p>
        </p:txBody>
      </p:sp>
    </p:spTree>
    <p:extLst>
      <p:ext uri="{BB962C8B-B14F-4D97-AF65-F5344CB8AC3E}">
        <p14:creationId xmlns:p14="http://schemas.microsoft.com/office/powerpoint/2010/main" val="87656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BC229-5A04-5F86-65C7-E99E1C5DA6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275DC6-CC74-EA02-EE25-6BB0FAC6F40D}"/>
              </a:ext>
            </a:extLst>
          </p:cNvPr>
          <p:cNvSpPr>
            <a:spLocks noGrp="1"/>
          </p:cNvSpPr>
          <p:nvPr>
            <p:ph type="title"/>
          </p:nvPr>
        </p:nvSpPr>
        <p:spPr>
          <a:xfrm>
            <a:off x="307975" y="342404"/>
            <a:ext cx="8532812" cy="481013"/>
          </a:xfrm>
        </p:spPr>
        <p:txBody>
          <a:bodyPr/>
          <a:lstStyle/>
          <a:p>
            <a:r>
              <a:rPr lang="en-GB" dirty="0"/>
              <a:t>Payroll dependencies on HR and Other Data</a:t>
            </a:r>
          </a:p>
        </p:txBody>
      </p:sp>
      <p:pic>
        <p:nvPicPr>
          <p:cNvPr id="6" name="Content Placeholder 5">
            <a:extLst>
              <a:ext uri="{FF2B5EF4-FFF2-40B4-BE49-F238E27FC236}">
                <a16:creationId xmlns:a16="http://schemas.microsoft.com/office/drawing/2014/main" id="{467B45B2-AA60-90A7-E7E0-6447336C68DA}"/>
              </a:ext>
            </a:extLst>
          </p:cNvPr>
          <p:cNvPicPr>
            <a:picLocks noGrp="1" noChangeAspect="1"/>
          </p:cNvPicPr>
          <p:nvPr>
            <p:ph sz="quarter" idx="10"/>
          </p:nvPr>
        </p:nvPicPr>
        <p:blipFill>
          <a:blip r:embed="rId2"/>
          <a:stretch>
            <a:fillRect/>
          </a:stretch>
        </p:blipFill>
        <p:spPr>
          <a:xfrm>
            <a:off x="1571528" y="678023"/>
            <a:ext cx="6000943" cy="3792216"/>
          </a:xfrm>
        </p:spPr>
      </p:pic>
    </p:spTree>
    <p:extLst>
      <p:ext uri="{BB962C8B-B14F-4D97-AF65-F5344CB8AC3E}">
        <p14:creationId xmlns:p14="http://schemas.microsoft.com/office/powerpoint/2010/main" val="1168216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85703-8325-3D6D-6510-528C995967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D46770-B67D-B089-74F6-D0F1696FDCBA}"/>
              </a:ext>
            </a:extLst>
          </p:cNvPr>
          <p:cNvSpPr>
            <a:spLocks noGrp="1"/>
          </p:cNvSpPr>
          <p:nvPr>
            <p:ph type="title"/>
          </p:nvPr>
        </p:nvSpPr>
        <p:spPr>
          <a:xfrm>
            <a:off x="305594" y="312196"/>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endParaRPr lang="en-GB" dirty="0"/>
          </a:p>
        </p:txBody>
      </p:sp>
      <p:sp>
        <p:nvSpPr>
          <p:cNvPr id="12" name="Content Placeholder 11">
            <a:extLst>
              <a:ext uri="{FF2B5EF4-FFF2-40B4-BE49-F238E27FC236}">
                <a16:creationId xmlns:a16="http://schemas.microsoft.com/office/drawing/2014/main" id="{0A27A47C-92B6-CE1D-5876-E08F0164189D}"/>
              </a:ext>
            </a:extLst>
          </p:cNvPr>
          <p:cNvSpPr>
            <a:spLocks noGrp="1"/>
          </p:cNvSpPr>
          <p:nvPr>
            <p:ph sz="quarter" idx="10"/>
          </p:nvPr>
        </p:nvSpPr>
        <p:spPr>
          <a:xfrm>
            <a:off x="786432" y="1111625"/>
            <a:ext cx="6930211" cy="2925011"/>
          </a:xfrm>
        </p:spPr>
        <p:txBody>
          <a:bodyPr/>
          <a:lstStyle/>
          <a:p>
            <a:r>
              <a:rPr lang="en-US" sz="2000" dirty="0"/>
              <a:t>As can be seen from the previous slide the following areas or sub systems impact on the payroll process</a:t>
            </a:r>
          </a:p>
          <a:p>
            <a:endParaRPr lang="en-US" sz="2000" dirty="0"/>
          </a:p>
          <a:p>
            <a:pPr marL="171450" indent="-171450">
              <a:buFont typeface="Arial" panose="020B0604020202020204" pitchFamily="34" charset="0"/>
              <a:buChar char="•"/>
            </a:pPr>
            <a:r>
              <a:rPr lang="en-ZA" dirty="0"/>
              <a:t>Personnel Biographical data {BPOP-1}</a:t>
            </a:r>
          </a:p>
          <a:p>
            <a:endParaRPr lang="en-ZA" dirty="0"/>
          </a:p>
          <a:p>
            <a:pPr marL="171450" indent="-171450">
              <a:buFont typeface="Arial" panose="020B0604020202020204" pitchFamily="34" charset="0"/>
              <a:buChar char="•"/>
            </a:pPr>
            <a:r>
              <a:rPr lang="en-ZA" dirty="0"/>
              <a:t>Service Records {PBOP-2}</a:t>
            </a:r>
          </a:p>
          <a:p>
            <a:endParaRPr lang="en-ZA" dirty="0"/>
          </a:p>
          <a:p>
            <a:pPr marL="171450" indent="-171450">
              <a:buFont typeface="Arial" panose="020B0604020202020204" pitchFamily="34" charset="0"/>
              <a:buChar char="•"/>
            </a:pPr>
            <a:r>
              <a:rPr lang="en-ZA" dirty="0"/>
              <a:t>Funds {PAOP-4 or 5}</a:t>
            </a:r>
          </a:p>
          <a:p>
            <a:endParaRPr lang="en-ZA" dirty="0"/>
          </a:p>
          <a:p>
            <a:pPr marL="171450" indent="-171450">
              <a:buFont typeface="Arial" panose="020B0604020202020204" pitchFamily="34" charset="0"/>
              <a:buChar char="•"/>
            </a:pPr>
            <a:r>
              <a:rPr lang="en-ZA" dirty="0"/>
              <a:t>Dependants {PBOP-7}  </a:t>
            </a:r>
          </a:p>
        </p:txBody>
      </p:sp>
    </p:spTree>
    <p:extLst>
      <p:ext uri="{BB962C8B-B14F-4D97-AF65-F5344CB8AC3E}">
        <p14:creationId xmlns:p14="http://schemas.microsoft.com/office/powerpoint/2010/main" val="314770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DCE28-DE21-E391-098F-01517146AF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BDF6BB-A8DA-81EF-6598-887E983C8D47}"/>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
        <p:nvSpPr>
          <p:cNvPr id="12" name="Content Placeholder 11">
            <a:extLst>
              <a:ext uri="{FF2B5EF4-FFF2-40B4-BE49-F238E27FC236}">
                <a16:creationId xmlns:a16="http://schemas.microsoft.com/office/drawing/2014/main" id="{BA741E3B-4538-0B4B-A4C1-645C8484CB9D}"/>
              </a:ext>
            </a:extLst>
          </p:cNvPr>
          <p:cNvSpPr>
            <a:spLocks noGrp="1"/>
          </p:cNvSpPr>
          <p:nvPr>
            <p:ph sz="quarter" idx="10"/>
          </p:nvPr>
        </p:nvSpPr>
        <p:spPr>
          <a:xfrm>
            <a:off x="303213" y="1443789"/>
            <a:ext cx="7637629" cy="2925011"/>
          </a:xfrm>
        </p:spPr>
        <p:txBody>
          <a:bodyPr/>
          <a:lstStyle/>
          <a:p>
            <a:r>
              <a:rPr lang="en-US" sz="1800" dirty="0"/>
              <a:t>Data fields that have an impact</a:t>
            </a:r>
          </a:p>
          <a:p>
            <a:endParaRPr lang="en-US" sz="2000" dirty="0"/>
          </a:p>
          <a:p>
            <a:endParaRPr lang="en-ZA" sz="2000" dirty="0"/>
          </a:p>
        </p:txBody>
      </p:sp>
      <p:graphicFrame>
        <p:nvGraphicFramePr>
          <p:cNvPr id="2" name="Table 1">
            <a:extLst>
              <a:ext uri="{FF2B5EF4-FFF2-40B4-BE49-F238E27FC236}">
                <a16:creationId xmlns:a16="http://schemas.microsoft.com/office/drawing/2014/main" id="{6CAA64CC-8429-10A4-ECBF-70F8F4094864}"/>
              </a:ext>
            </a:extLst>
          </p:cNvPr>
          <p:cNvGraphicFramePr>
            <a:graphicFrameLocks noGrp="1"/>
          </p:cNvGraphicFramePr>
          <p:nvPr>
            <p:extLst>
              <p:ext uri="{D42A27DB-BD31-4B8C-83A1-F6EECF244321}">
                <p14:modId xmlns:p14="http://schemas.microsoft.com/office/powerpoint/2010/main" val="1196565720"/>
              </p:ext>
            </p:extLst>
          </p:nvPr>
        </p:nvGraphicFramePr>
        <p:xfrm>
          <a:off x="303213" y="1769352"/>
          <a:ext cx="8400464" cy="1971040"/>
        </p:xfrm>
        <a:graphic>
          <a:graphicData uri="http://schemas.openxmlformats.org/drawingml/2006/table">
            <a:tbl>
              <a:tblPr firstRow="1" bandRow="1">
                <a:tableStyleId>{5C22544A-7EE6-4342-B048-85BDC9FD1C3A}</a:tableStyleId>
              </a:tblPr>
              <a:tblGrid>
                <a:gridCol w="951372">
                  <a:extLst>
                    <a:ext uri="{9D8B030D-6E8A-4147-A177-3AD203B41FA5}">
                      <a16:colId xmlns:a16="http://schemas.microsoft.com/office/drawing/2014/main" val="3845781623"/>
                    </a:ext>
                  </a:extLst>
                </a:gridCol>
                <a:gridCol w="4376194">
                  <a:extLst>
                    <a:ext uri="{9D8B030D-6E8A-4147-A177-3AD203B41FA5}">
                      <a16:colId xmlns:a16="http://schemas.microsoft.com/office/drawing/2014/main" val="72185307"/>
                    </a:ext>
                  </a:extLst>
                </a:gridCol>
                <a:gridCol w="853714">
                  <a:extLst>
                    <a:ext uri="{9D8B030D-6E8A-4147-A177-3AD203B41FA5}">
                      <a16:colId xmlns:a16="http://schemas.microsoft.com/office/drawing/2014/main" val="1571786171"/>
                    </a:ext>
                  </a:extLst>
                </a:gridCol>
                <a:gridCol w="1109592">
                  <a:extLst>
                    <a:ext uri="{9D8B030D-6E8A-4147-A177-3AD203B41FA5}">
                      <a16:colId xmlns:a16="http://schemas.microsoft.com/office/drawing/2014/main" val="1596135515"/>
                    </a:ext>
                  </a:extLst>
                </a:gridCol>
                <a:gridCol w="1109592">
                  <a:extLst>
                    <a:ext uri="{9D8B030D-6E8A-4147-A177-3AD203B41FA5}">
                      <a16:colId xmlns:a16="http://schemas.microsoft.com/office/drawing/2014/main" val="477257484"/>
                    </a:ext>
                  </a:extLst>
                </a:gridCol>
              </a:tblGrid>
              <a:tr h="370840">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 </a:t>
                      </a:r>
                      <a:endParaRPr lang="en-ZA" dirty="0"/>
                    </a:p>
                  </a:txBody>
                  <a:tcPr/>
                </a:tc>
                <a:tc>
                  <a:txBody>
                    <a:bodyPr/>
                    <a:lstStyle/>
                    <a:p>
                      <a:r>
                        <a:rPr lang="en-US" dirty="0"/>
                        <a:t>Warning Error</a:t>
                      </a:r>
                      <a:endParaRPr lang="en-ZA" dirty="0"/>
                    </a:p>
                  </a:txBody>
                  <a:tcPr/>
                </a:tc>
                <a:tc>
                  <a:txBody>
                    <a:bodyPr/>
                    <a:lstStyle/>
                    <a:p>
                      <a:r>
                        <a:rPr lang="en-US" dirty="0"/>
                        <a:t>Calculation Impact</a:t>
                      </a:r>
                      <a:endParaRPr lang="en-ZA" dirty="0"/>
                    </a:p>
                  </a:txBody>
                  <a:tcPr/>
                </a:tc>
                <a:extLst>
                  <a:ext uri="{0D108BD9-81ED-4DB2-BD59-A6C34878D82A}">
                    <a16:rowId xmlns:a16="http://schemas.microsoft.com/office/drawing/2014/main" val="2191467682"/>
                  </a:ext>
                </a:extLst>
              </a:tr>
              <a:tr h="338580">
                <a:tc>
                  <a:txBody>
                    <a:bodyPr/>
                    <a:lstStyle/>
                    <a:p>
                      <a:r>
                        <a:rPr lang="en-US" sz="1200" dirty="0"/>
                        <a:t>ID Number</a:t>
                      </a:r>
                      <a:endParaRPr lang="en-ZA" sz="1200" dirty="0"/>
                    </a:p>
                  </a:txBody>
                  <a:tcPr/>
                </a:tc>
                <a:tc>
                  <a:txBody>
                    <a:bodyPr/>
                    <a:lstStyle/>
                    <a:p>
                      <a:r>
                        <a:rPr lang="en-US" sz="1200" dirty="0"/>
                        <a:t>This will lead to a fatal error when running a payroll calculation if  the Nature of person field = A  and this field or the Passport field is null.</a:t>
                      </a:r>
                      <a:endParaRPr lang="en-ZA" sz="1200" dirty="0"/>
                    </a:p>
                  </a:txBody>
                  <a:tcPr/>
                </a:tc>
                <a:tc>
                  <a:txBody>
                    <a:bodyPr/>
                    <a:lstStyle/>
                    <a:p>
                      <a:r>
                        <a:rPr lang="en-US" sz="1200" dirty="0"/>
                        <a:t>X</a:t>
                      </a:r>
                      <a:endParaRPr lang="en-ZA" sz="1200"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2696775990"/>
                  </a:ext>
                </a:extLst>
              </a:tr>
              <a:tr h="370840">
                <a:tc>
                  <a:txBody>
                    <a:bodyPr/>
                    <a:lstStyle/>
                    <a:p>
                      <a:r>
                        <a:rPr lang="en-US" sz="1200" dirty="0"/>
                        <a:t>Birth Date</a:t>
                      </a:r>
                      <a:endParaRPr lang="en-ZA" sz="1200" dirty="0"/>
                    </a:p>
                  </a:txBody>
                  <a:tcPr/>
                </a:tc>
                <a:tc>
                  <a:txBody>
                    <a:bodyPr/>
                    <a:lstStyle/>
                    <a:p>
                      <a:r>
                        <a:rPr lang="en-US" sz="1200" dirty="0"/>
                        <a:t>This will be compared to the first 6 digits of the ID number if invalid it will be a fatal error</a:t>
                      </a:r>
                      <a:endParaRPr lang="en-ZA" sz="1200" dirty="0"/>
                    </a:p>
                  </a:txBody>
                  <a:tcPr/>
                </a:tc>
                <a:tc>
                  <a:txBody>
                    <a:bodyPr/>
                    <a:lstStyle/>
                    <a:p>
                      <a:r>
                        <a:rPr lang="en-US" sz="1200" dirty="0"/>
                        <a:t> </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extLst>
                  <a:ext uri="{0D108BD9-81ED-4DB2-BD59-A6C34878D82A}">
                    <a16:rowId xmlns:a16="http://schemas.microsoft.com/office/drawing/2014/main" val="770814699"/>
                  </a:ext>
                </a:extLst>
              </a:tr>
              <a:tr h="370840">
                <a:tc>
                  <a:txBody>
                    <a:bodyPr/>
                    <a:lstStyle/>
                    <a:p>
                      <a:r>
                        <a:rPr lang="en-US" sz="1200" dirty="0"/>
                        <a:t>Gender</a:t>
                      </a:r>
                      <a:endParaRPr lang="en-ZA" sz="1200" dirty="0"/>
                    </a:p>
                  </a:txBody>
                  <a:tcPr/>
                </a:tc>
                <a:tc>
                  <a:txBody>
                    <a:bodyPr/>
                    <a:lstStyle/>
                    <a:p>
                      <a:r>
                        <a:rPr lang="en-US" sz="1200" dirty="0"/>
                        <a:t>This will be used for Communication purposes</a:t>
                      </a:r>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1169525857"/>
                  </a:ext>
                </a:extLst>
              </a:tr>
            </a:tbl>
          </a:graphicData>
        </a:graphic>
      </p:graphicFrame>
    </p:spTree>
    <p:extLst>
      <p:ext uri="{BB962C8B-B14F-4D97-AF65-F5344CB8AC3E}">
        <p14:creationId xmlns:p14="http://schemas.microsoft.com/office/powerpoint/2010/main" val="172727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7F7B-E9D0-4A37-B19D-0DF0332D6103}"/>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747B765-0F37-92FE-1211-BF64486F72EB}"/>
              </a:ext>
            </a:extLst>
          </p:cNvPr>
          <p:cNvSpPr>
            <a:spLocks noGrp="1"/>
          </p:cNvSpPr>
          <p:nvPr>
            <p:ph sz="quarter" idx="10"/>
          </p:nvPr>
        </p:nvSpPr>
        <p:spPr>
          <a:xfrm>
            <a:off x="303213" y="1443789"/>
            <a:ext cx="7637629" cy="2925011"/>
          </a:xfrm>
        </p:spPr>
        <p:txBody>
          <a:bodyPr/>
          <a:lstStyle/>
          <a:p>
            <a:r>
              <a:rPr lang="en-US" sz="2000" dirty="0"/>
              <a:t>Data fields that have an impact</a:t>
            </a:r>
          </a:p>
          <a:p>
            <a:endParaRPr lang="en-US" sz="2000" dirty="0"/>
          </a:p>
          <a:p>
            <a:endParaRPr lang="en-ZA" sz="2000" dirty="0"/>
          </a:p>
        </p:txBody>
      </p:sp>
      <p:graphicFrame>
        <p:nvGraphicFramePr>
          <p:cNvPr id="2" name="Table 1">
            <a:extLst>
              <a:ext uri="{FF2B5EF4-FFF2-40B4-BE49-F238E27FC236}">
                <a16:creationId xmlns:a16="http://schemas.microsoft.com/office/drawing/2014/main" id="{78148781-606C-DC35-687A-B9E6E142F83D}"/>
              </a:ext>
            </a:extLst>
          </p:cNvPr>
          <p:cNvGraphicFramePr>
            <a:graphicFrameLocks noGrp="1"/>
          </p:cNvGraphicFramePr>
          <p:nvPr>
            <p:extLst>
              <p:ext uri="{D42A27DB-BD31-4B8C-83A1-F6EECF244321}">
                <p14:modId xmlns:p14="http://schemas.microsoft.com/office/powerpoint/2010/main" val="687744402"/>
              </p:ext>
            </p:extLst>
          </p:nvPr>
        </p:nvGraphicFramePr>
        <p:xfrm>
          <a:off x="303212" y="1658913"/>
          <a:ext cx="8660315" cy="2709887"/>
        </p:xfrm>
        <a:graphic>
          <a:graphicData uri="http://schemas.openxmlformats.org/drawingml/2006/table">
            <a:tbl>
              <a:tblPr firstRow="1" bandRow="1">
                <a:tableStyleId>{5C22544A-7EE6-4342-B048-85BDC9FD1C3A}</a:tableStyleId>
              </a:tblPr>
              <a:tblGrid>
                <a:gridCol w="1236830">
                  <a:extLst>
                    <a:ext uri="{9D8B030D-6E8A-4147-A177-3AD203B41FA5}">
                      <a16:colId xmlns:a16="http://schemas.microsoft.com/office/drawing/2014/main" val="3845781623"/>
                    </a:ext>
                  </a:extLst>
                </a:gridCol>
                <a:gridCol w="4796929">
                  <a:extLst>
                    <a:ext uri="{9D8B030D-6E8A-4147-A177-3AD203B41FA5}">
                      <a16:colId xmlns:a16="http://schemas.microsoft.com/office/drawing/2014/main" val="72185307"/>
                    </a:ext>
                  </a:extLst>
                </a:gridCol>
                <a:gridCol w="665408">
                  <a:extLst>
                    <a:ext uri="{9D8B030D-6E8A-4147-A177-3AD203B41FA5}">
                      <a16:colId xmlns:a16="http://schemas.microsoft.com/office/drawing/2014/main" val="3061655047"/>
                    </a:ext>
                  </a:extLst>
                </a:gridCol>
                <a:gridCol w="902368">
                  <a:extLst>
                    <a:ext uri="{9D8B030D-6E8A-4147-A177-3AD203B41FA5}">
                      <a16:colId xmlns:a16="http://schemas.microsoft.com/office/drawing/2014/main" val="2005162613"/>
                    </a:ext>
                  </a:extLst>
                </a:gridCol>
                <a:gridCol w="1058780">
                  <a:extLst>
                    <a:ext uri="{9D8B030D-6E8A-4147-A177-3AD203B41FA5}">
                      <a16:colId xmlns:a16="http://schemas.microsoft.com/office/drawing/2014/main" val="554069942"/>
                    </a:ext>
                  </a:extLst>
                </a:gridCol>
              </a:tblGrid>
              <a:tr h="448454">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a:t>
                      </a:r>
                      <a:endParaRPr lang="en-ZA" dirty="0"/>
                    </a:p>
                  </a:txBody>
                  <a:tcPr/>
                </a:tc>
                <a:tc>
                  <a:txBody>
                    <a:bodyPr/>
                    <a:lstStyle/>
                    <a:p>
                      <a:r>
                        <a:rPr lang="en-US" dirty="0"/>
                        <a:t>Warning Error </a:t>
                      </a:r>
                      <a:endParaRPr lang="en-ZA" dirty="0"/>
                    </a:p>
                  </a:txBody>
                  <a:tcPr/>
                </a:tc>
                <a:tc>
                  <a:txBody>
                    <a:bodyPr/>
                    <a:lstStyle/>
                    <a:p>
                      <a:r>
                        <a:rPr lang="en-US" dirty="0"/>
                        <a:t>Calculation Impact</a:t>
                      </a:r>
                      <a:endParaRPr lang="en-ZA" dirty="0"/>
                    </a:p>
                  </a:txBody>
                  <a:tcPr/>
                </a:tc>
                <a:extLst>
                  <a:ext uri="{0D108BD9-81ED-4DB2-BD59-A6C34878D82A}">
                    <a16:rowId xmlns:a16="http://schemas.microsoft.com/office/drawing/2014/main" val="2191467682"/>
                  </a:ext>
                </a:extLst>
              </a:tr>
              <a:tr h="2206967">
                <a:tc>
                  <a:txBody>
                    <a:bodyPr/>
                    <a:lstStyle/>
                    <a:p>
                      <a:r>
                        <a:rPr lang="en-US" dirty="0"/>
                        <a:t>Appointment Date</a:t>
                      </a:r>
                      <a:endParaRPr lang="en-ZA" dirty="0"/>
                    </a:p>
                  </a:txBody>
                  <a:tcPr/>
                </a:tc>
                <a:tc>
                  <a:txBody>
                    <a:bodyPr/>
                    <a:lstStyle/>
                    <a:p>
                      <a:r>
                        <a:rPr lang="en-US" dirty="0"/>
                        <a:t>This will determine the following:</a:t>
                      </a:r>
                    </a:p>
                    <a:p>
                      <a:pPr marL="285750" indent="-285750">
                        <a:buFontTx/>
                        <a:buChar char="-"/>
                      </a:pPr>
                      <a:r>
                        <a:rPr lang="en-US" dirty="0"/>
                        <a:t>The period from which Tax liability  will be calculated</a:t>
                      </a:r>
                    </a:p>
                    <a:p>
                      <a:pPr marL="285750" indent="-285750">
                        <a:buFontTx/>
                        <a:buChar char="-"/>
                      </a:pPr>
                      <a:r>
                        <a:rPr lang="en-US" dirty="0"/>
                        <a:t>If a specific income can be prorated the start date will determine if a full amount is calculated i.e. like Bonus</a:t>
                      </a:r>
                    </a:p>
                    <a:p>
                      <a:pPr marL="285750" indent="-285750">
                        <a:buFontTx/>
                        <a:buChar char="-"/>
                      </a:pPr>
                      <a:r>
                        <a:rPr lang="en-US" dirty="0"/>
                        <a:t>This will also determine Leave credit days if the leave type is prorated.</a:t>
                      </a:r>
                    </a:p>
                    <a:p>
                      <a:pPr marL="285750" indent="-285750">
                        <a:buFontTx/>
                        <a:buChar char="-"/>
                      </a:pPr>
                      <a:r>
                        <a:rPr lang="en-US" dirty="0"/>
                        <a:t>The Start date Must be &lt; resignation Date</a:t>
                      </a:r>
                    </a:p>
                    <a:p>
                      <a:pPr marL="0" indent="0">
                        <a:buFontTx/>
                        <a:buNone/>
                      </a:pPr>
                      <a:endParaRPr lang="en-US" dirty="0"/>
                    </a:p>
                  </a:txBody>
                  <a:tcPr/>
                </a:tc>
                <a:tc>
                  <a:txBody>
                    <a:bodyPr/>
                    <a:lstStyle/>
                    <a:p>
                      <a:pPr marL="0" indent="0">
                        <a:buFontTx/>
                        <a:buNone/>
                      </a:pPr>
                      <a:endParaRPr lang="en-US" dirty="0"/>
                    </a:p>
                    <a:p>
                      <a:pPr marL="0" indent="0">
                        <a:buFontTx/>
                        <a:buNone/>
                      </a:pPr>
                      <a:endParaRPr lang="en-US" dirty="0"/>
                    </a:p>
                    <a:p>
                      <a:pPr marL="0" indent="0">
                        <a:buFontTx/>
                        <a:buNone/>
                      </a:pPr>
                      <a:endParaRPr lang="en-US" dirty="0"/>
                    </a:p>
                    <a:p>
                      <a:pPr marL="0" indent="0">
                        <a:buFontTx/>
                        <a:buNone/>
                      </a:pPr>
                      <a:endParaRPr lang="en-US" dirty="0"/>
                    </a:p>
                    <a:p>
                      <a:pPr marL="0" indent="0">
                        <a:buFontTx/>
                        <a:buNone/>
                      </a:pPr>
                      <a:endParaRPr lang="en-US" dirty="0"/>
                    </a:p>
                    <a:p>
                      <a:pPr marL="0" indent="0">
                        <a:buFontTx/>
                        <a:buNone/>
                      </a:pPr>
                      <a:endParaRPr lang="en-US" dirty="0"/>
                    </a:p>
                    <a:p>
                      <a:pPr marL="0" indent="0">
                        <a:buFontTx/>
                        <a:buNone/>
                      </a:pPr>
                      <a:r>
                        <a:rPr lang="en-US" dirty="0"/>
                        <a:t>X</a:t>
                      </a:r>
                    </a:p>
                  </a:txBody>
                  <a:tcPr/>
                </a:tc>
                <a:tc>
                  <a:txBody>
                    <a:bodyPr/>
                    <a:lstStyle/>
                    <a:p>
                      <a:pPr marL="0" indent="0">
                        <a:buFontTx/>
                        <a:buNone/>
                      </a:pPr>
                      <a:endParaRPr lang="en-US" dirty="0"/>
                    </a:p>
                  </a:txBody>
                  <a:tcPr/>
                </a:tc>
                <a:tc>
                  <a:txBody>
                    <a:bodyPr/>
                    <a:lstStyle/>
                    <a:p>
                      <a:pPr marL="0" indent="0">
                        <a:buFontTx/>
                        <a:buNone/>
                      </a:pPr>
                      <a:endParaRPr lang="en-US" dirty="0"/>
                    </a:p>
                    <a:p>
                      <a:pPr marL="0" indent="0">
                        <a:buFontTx/>
                        <a:buNone/>
                      </a:pPr>
                      <a:r>
                        <a:rPr lang="en-US" dirty="0"/>
                        <a:t>X</a:t>
                      </a:r>
                    </a:p>
                    <a:p>
                      <a:pPr marL="0" indent="0">
                        <a:buFontTx/>
                        <a:buNone/>
                      </a:pPr>
                      <a:r>
                        <a:rPr lang="en-US" dirty="0"/>
                        <a:t>X</a:t>
                      </a:r>
                    </a:p>
                    <a:p>
                      <a:pPr marL="0" indent="0">
                        <a:buFontTx/>
                        <a:buNone/>
                      </a:pPr>
                      <a:endParaRPr lang="en-US" dirty="0"/>
                    </a:p>
                    <a:p>
                      <a:pPr marL="0" indent="0">
                        <a:buFontTx/>
                        <a:buNone/>
                      </a:pPr>
                      <a:r>
                        <a:rPr lang="en-US" dirty="0"/>
                        <a:t>X</a:t>
                      </a:r>
                    </a:p>
                  </a:txBody>
                  <a:tcPr/>
                </a:tc>
                <a:extLst>
                  <a:ext uri="{0D108BD9-81ED-4DB2-BD59-A6C34878D82A}">
                    <a16:rowId xmlns:a16="http://schemas.microsoft.com/office/drawing/2014/main" val="587391437"/>
                  </a:ext>
                </a:extLst>
              </a:tr>
            </a:tbl>
          </a:graphicData>
        </a:graphic>
      </p:graphicFrame>
      <p:sp>
        <p:nvSpPr>
          <p:cNvPr id="7" name="Title 4">
            <a:extLst>
              <a:ext uri="{FF2B5EF4-FFF2-40B4-BE49-F238E27FC236}">
                <a16:creationId xmlns:a16="http://schemas.microsoft.com/office/drawing/2014/main" id="{40310DA3-0C72-8F70-0629-5DF8C2D4FAA1}"/>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136488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97B21-AB34-8AC0-F41F-65715AA43C15}"/>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6FC19E4-E37F-280A-9D75-CB5F76F38B89}"/>
              </a:ext>
            </a:extLst>
          </p:cNvPr>
          <p:cNvSpPr>
            <a:spLocks noGrp="1"/>
          </p:cNvSpPr>
          <p:nvPr>
            <p:ph sz="quarter" idx="10"/>
          </p:nvPr>
        </p:nvSpPr>
        <p:spPr>
          <a:xfrm>
            <a:off x="303213" y="1443789"/>
            <a:ext cx="7637629" cy="2925011"/>
          </a:xfrm>
        </p:spPr>
        <p:txBody>
          <a:bodyPr/>
          <a:lstStyle/>
          <a:p>
            <a:r>
              <a:rPr lang="en-US" sz="1800" dirty="0"/>
              <a:t>Data fields that have an impact</a:t>
            </a:r>
          </a:p>
          <a:p>
            <a:endParaRPr lang="en-US" sz="2000" dirty="0"/>
          </a:p>
          <a:p>
            <a:endParaRPr lang="en-ZA" sz="2000" dirty="0"/>
          </a:p>
        </p:txBody>
      </p:sp>
      <p:graphicFrame>
        <p:nvGraphicFramePr>
          <p:cNvPr id="2" name="Table 1">
            <a:extLst>
              <a:ext uri="{FF2B5EF4-FFF2-40B4-BE49-F238E27FC236}">
                <a16:creationId xmlns:a16="http://schemas.microsoft.com/office/drawing/2014/main" id="{C086ACA6-65FB-C5F1-6ED0-C2A9A570177F}"/>
              </a:ext>
            </a:extLst>
          </p:cNvPr>
          <p:cNvGraphicFramePr>
            <a:graphicFrameLocks noGrp="1"/>
          </p:cNvGraphicFramePr>
          <p:nvPr>
            <p:extLst>
              <p:ext uri="{D42A27DB-BD31-4B8C-83A1-F6EECF244321}">
                <p14:modId xmlns:p14="http://schemas.microsoft.com/office/powerpoint/2010/main" val="3386108380"/>
              </p:ext>
            </p:extLst>
          </p:nvPr>
        </p:nvGraphicFramePr>
        <p:xfrm>
          <a:off x="303213" y="1787843"/>
          <a:ext cx="8287335" cy="1545823"/>
        </p:xfrm>
        <a:graphic>
          <a:graphicData uri="http://schemas.openxmlformats.org/drawingml/2006/table">
            <a:tbl>
              <a:tblPr firstRow="1" bandRow="1">
                <a:tableStyleId>{5C22544A-7EE6-4342-B048-85BDC9FD1C3A}</a:tableStyleId>
              </a:tblPr>
              <a:tblGrid>
                <a:gridCol w="885904">
                  <a:extLst>
                    <a:ext uri="{9D8B030D-6E8A-4147-A177-3AD203B41FA5}">
                      <a16:colId xmlns:a16="http://schemas.microsoft.com/office/drawing/2014/main" val="3845781623"/>
                    </a:ext>
                  </a:extLst>
                </a:gridCol>
                <a:gridCol w="4631112">
                  <a:extLst>
                    <a:ext uri="{9D8B030D-6E8A-4147-A177-3AD203B41FA5}">
                      <a16:colId xmlns:a16="http://schemas.microsoft.com/office/drawing/2014/main" val="72185307"/>
                    </a:ext>
                  </a:extLst>
                </a:gridCol>
                <a:gridCol w="820057">
                  <a:extLst>
                    <a:ext uri="{9D8B030D-6E8A-4147-A177-3AD203B41FA5}">
                      <a16:colId xmlns:a16="http://schemas.microsoft.com/office/drawing/2014/main" val="3379510602"/>
                    </a:ext>
                  </a:extLst>
                </a:gridCol>
                <a:gridCol w="841828">
                  <a:extLst>
                    <a:ext uri="{9D8B030D-6E8A-4147-A177-3AD203B41FA5}">
                      <a16:colId xmlns:a16="http://schemas.microsoft.com/office/drawing/2014/main" val="24156590"/>
                    </a:ext>
                  </a:extLst>
                </a:gridCol>
                <a:gridCol w="1108434">
                  <a:extLst>
                    <a:ext uri="{9D8B030D-6E8A-4147-A177-3AD203B41FA5}">
                      <a16:colId xmlns:a16="http://schemas.microsoft.com/office/drawing/2014/main" val="3746489132"/>
                    </a:ext>
                  </a:extLst>
                </a:gridCol>
              </a:tblGrid>
              <a:tr h="272078">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a:t>
                      </a:r>
                      <a:endParaRPr lang="en-ZA" dirty="0"/>
                    </a:p>
                  </a:txBody>
                  <a:tcPr/>
                </a:tc>
                <a:tc>
                  <a:txBody>
                    <a:bodyPr/>
                    <a:lstStyle/>
                    <a:p>
                      <a:r>
                        <a:rPr lang="en-US" dirty="0"/>
                        <a:t>Warning Error</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FF"/>
                          </a:solidFill>
                          <a:effectLst/>
                          <a:uLnTx/>
                          <a:uFillTx/>
                          <a:latin typeface="+mn-lt"/>
                          <a:ea typeface="+mn-ea"/>
                          <a:cs typeface="+mn-cs"/>
                        </a:rPr>
                        <a:t>Calculation Impact</a:t>
                      </a:r>
                      <a:endParaRPr kumimoji="0" lang="en-ZA" sz="1350" b="1" i="0" u="none" strike="noStrike" kern="1200" cap="none" spc="0" normalizeH="0" baseline="0" noProof="0" dirty="0">
                        <a:ln>
                          <a:noFill/>
                        </a:ln>
                        <a:solidFill>
                          <a:srgbClr val="FFFFFF"/>
                        </a:solidFill>
                        <a:effectLst/>
                        <a:uLnTx/>
                        <a:uFillTx/>
                        <a:latin typeface="+mn-lt"/>
                        <a:ea typeface="+mn-ea"/>
                        <a:cs typeface="+mn-cs"/>
                      </a:endParaRPr>
                    </a:p>
                    <a:p>
                      <a:endParaRPr lang="en-ZA" dirty="0"/>
                    </a:p>
                  </a:txBody>
                  <a:tcPr/>
                </a:tc>
                <a:extLst>
                  <a:ext uri="{0D108BD9-81ED-4DB2-BD59-A6C34878D82A}">
                    <a16:rowId xmlns:a16="http://schemas.microsoft.com/office/drawing/2014/main" val="2191467682"/>
                  </a:ext>
                </a:extLst>
              </a:tr>
              <a:tr h="837163">
                <a:tc>
                  <a:txBody>
                    <a:bodyPr/>
                    <a:lstStyle/>
                    <a:p>
                      <a:r>
                        <a:rPr lang="en-US" sz="1200" dirty="0"/>
                        <a:t>Post Code</a:t>
                      </a:r>
                      <a:endParaRPr lang="en-ZA" sz="1200" dirty="0"/>
                    </a:p>
                  </a:txBody>
                  <a:tcPr/>
                </a:tc>
                <a:tc>
                  <a:txBody>
                    <a:bodyPr/>
                    <a:lstStyle/>
                    <a:p>
                      <a:r>
                        <a:rPr lang="en-US" sz="1200" dirty="0"/>
                        <a:t>The Post code will determine the GLA (Cost Centre and account)  to be used for Earnings ED codes for which the GLA was not specified in which case the post GLA will be used. </a:t>
                      </a:r>
                      <a:r>
                        <a:rPr lang="en-US" sz="1200" dirty="0">
                          <a:solidFill>
                            <a:srgbClr val="FF0000"/>
                          </a:solidFill>
                        </a:rPr>
                        <a:t>If the GLA (Cost Centre and Account) combination is invalid it will post to the suspense account</a:t>
                      </a:r>
                      <a:endParaRPr lang="en-ZA" sz="1200" dirty="0">
                        <a:solidFill>
                          <a:srgbClr val="FF0000"/>
                        </a:solidFill>
                      </a:endParaRPr>
                    </a:p>
                  </a:txBody>
                  <a:tcPr/>
                </a:tc>
                <a:tc>
                  <a:txBody>
                    <a:bodyPr/>
                    <a:lstStyle/>
                    <a:p>
                      <a:endParaRPr lang="en-ZA" sz="1200" dirty="0"/>
                    </a:p>
                  </a:txBody>
                  <a:tcPr/>
                </a:tc>
                <a:tc>
                  <a:txBody>
                    <a:bodyPr/>
                    <a:lstStyle/>
                    <a:p>
                      <a:r>
                        <a:rPr lang="en-US" sz="1200" b="1" dirty="0"/>
                        <a:t>X</a:t>
                      </a:r>
                      <a:endParaRPr lang="en-ZA" sz="1200" b="1" dirty="0"/>
                    </a:p>
                  </a:txBody>
                  <a:tcPr/>
                </a:tc>
                <a:tc>
                  <a:txBody>
                    <a:bodyPr/>
                    <a:lstStyle/>
                    <a:p>
                      <a:endParaRPr lang="en-ZA" sz="1200" b="1" dirty="0"/>
                    </a:p>
                  </a:txBody>
                  <a:tcPr/>
                </a:tc>
                <a:extLst>
                  <a:ext uri="{0D108BD9-81ED-4DB2-BD59-A6C34878D82A}">
                    <a16:rowId xmlns:a16="http://schemas.microsoft.com/office/drawing/2014/main" val="2696775990"/>
                  </a:ext>
                </a:extLst>
              </a:tr>
            </a:tbl>
          </a:graphicData>
        </a:graphic>
      </p:graphicFrame>
      <p:sp>
        <p:nvSpPr>
          <p:cNvPr id="6" name="Title 4">
            <a:extLst>
              <a:ext uri="{FF2B5EF4-FFF2-40B4-BE49-F238E27FC236}">
                <a16:creationId xmlns:a16="http://schemas.microsoft.com/office/drawing/2014/main" id="{F95A4F9C-5915-BB51-08E3-6DEA4BC02DFA}"/>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152949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854E-AAC8-9C40-41AC-E9430565470A}"/>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FB08D905-B2FE-531F-A922-4AA8916358A1}"/>
              </a:ext>
            </a:extLst>
          </p:cNvPr>
          <p:cNvSpPr>
            <a:spLocks noGrp="1"/>
          </p:cNvSpPr>
          <p:nvPr>
            <p:ph sz="quarter" idx="10"/>
          </p:nvPr>
        </p:nvSpPr>
        <p:spPr>
          <a:xfrm>
            <a:off x="303213" y="1443789"/>
            <a:ext cx="7637629" cy="2925011"/>
          </a:xfrm>
        </p:spPr>
        <p:txBody>
          <a:bodyPr/>
          <a:lstStyle/>
          <a:p>
            <a:r>
              <a:rPr lang="en-US" sz="1800" dirty="0"/>
              <a:t>Data fields that have an impact</a:t>
            </a:r>
          </a:p>
          <a:p>
            <a:endParaRPr lang="en-US" sz="1800" dirty="0"/>
          </a:p>
          <a:p>
            <a:endParaRPr lang="en-ZA" sz="2000" dirty="0"/>
          </a:p>
        </p:txBody>
      </p:sp>
      <p:graphicFrame>
        <p:nvGraphicFramePr>
          <p:cNvPr id="2" name="Table 1">
            <a:extLst>
              <a:ext uri="{FF2B5EF4-FFF2-40B4-BE49-F238E27FC236}">
                <a16:creationId xmlns:a16="http://schemas.microsoft.com/office/drawing/2014/main" id="{B525F2B0-CE65-5ADE-6AEF-B8E09BA9E304}"/>
              </a:ext>
            </a:extLst>
          </p:cNvPr>
          <p:cNvGraphicFramePr>
            <a:graphicFrameLocks noGrp="1"/>
          </p:cNvGraphicFramePr>
          <p:nvPr>
            <p:extLst>
              <p:ext uri="{D42A27DB-BD31-4B8C-83A1-F6EECF244321}">
                <p14:modId xmlns:p14="http://schemas.microsoft.com/office/powerpoint/2010/main" val="4095304449"/>
              </p:ext>
            </p:extLst>
          </p:nvPr>
        </p:nvGraphicFramePr>
        <p:xfrm>
          <a:off x="303213" y="1694569"/>
          <a:ext cx="8756568" cy="2555872"/>
        </p:xfrm>
        <a:graphic>
          <a:graphicData uri="http://schemas.openxmlformats.org/drawingml/2006/table">
            <a:tbl>
              <a:tblPr firstRow="1" bandRow="1">
                <a:tableStyleId>{5C22544A-7EE6-4342-B048-85BDC9FD1C3A}</a:tableStyleId>
              </a:tblPr>
              <a:tblGrid>
                <a:gridCol w="1024844">
                  <a:extLst>
                    <a:ext uri="{9D8B030D-6E8A-4147-A177-3AD203B41FA5}">
                      <a16:colId xmlns:a16="http://schemas.microsoft.com/office/drawing/2014/main" val="3845781623"/>
                    </a:ext>
                  </a:extLst>
                </a:gridCol>
                <a:gridCol w="5370286">
                  <a:extLst>
                    <a:ext uri="{9D8B030D-6E8A-4147-A177-3AD203B41FA5}">
                      <a16:colId xmlns:a16="http://schemas.microsoft.com/office/drawing/2014/main" val="72185307"/>
                    </a:ext>
                  </a:extLst>
                </a:gridCol>
                <a:gridCol w="595086">
                  <a:extLst>
                    <a:ext uri="{9D8B030D-6E8A-4147-A177-3AD203B41FA5}">
                      <a16:colId xmlns:a16="http://schemas.microsoft.com/office/drawing/2014/main" val="2814551171"/>
                    </a:ext>
                  </a:extLst>
                </a:gridCol>
                <a:gridCol w="791028">
                  <a:extLst>
                    <a:ext uri="{9D8B030D-6E8A-4147-A177-3AD203B41FA5}">
                      <a16:colId xmlns:a16="http://schemas.microsoft.com/office/drawing/2014/main" val="582831099"/>
                    </a:ext>
                  </a:extLst>
                </a:gridCol>
                <a:gridCol w="975324">
                  <a:extLst>
                    <a:ext uri="{9D8B030D-6E8A-4147-A177-3AD203B41FA5}">
                      <a16:colId xmlns:a16="http://schemas.microsoft.com/office/drawing/2014/main" val="4143526822"/>
                    </a:ext>
                  </a:extLst>
                </a:gridCol>
              </a:tblGrid>
              <a:tr h="353649">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a:t>
                      </a:r>
                      <a:endParaRPr lang="en-ZA" dirty="0"/>
                    </a:p>
                  </a:txBody>
                  <a:tcPr/>
                </a:tc>
                <a:tc>
                  <a:txBody>
                    <a:bodyPr/>
                    <a:lstStyle/>
                    <a:p>
                      <a:r>
                        <a:rPr lang="en-US" dirty="0"/>
                        <a:t>Warning Error</a:t>
                      </a:r>
                      <a:endParaRPr lang="en-ZA" dirty="0"/>
                    </a:p>
                  </a:txBody>
                  <a:tcPr/>
                </a:tc>
                <a:tc>
                  <a:txBody>
                    <a:bodyPr/>
                    <a:lstStyle/>
                    <a:p>
                      <a:r>
                        <a:rPr lang="en-ZA" dirty="0"/>
                        <a:t>Calculation Impact</a:t>
                      </a:r>
                    </a:p>
                    <a:p>
                      <a:endParaRPr lang="en-ZA" dirty="0"/>
                    </a:p>
                  </a:txBody>
                  <a:tcPr/>
                </a:tc>
                <a:extLst>
                  <a:ext uri="{0D108BD9-81ED-4DB2-BD59-A6C34878D82A}">
                    <a16:rowId xmlns:a16="http://schemas.microsoft.com/office/drawing/2014/main" val="2191467682"/>
                  </a:ext>
                </a:extLst>
              </a:tr>
              <a:tr h="1202095">
                <a:tc>
                  <a:txBody>
                    <a:bodyPr/>
                    <a:lstStyle/>
                    <a:p>
                      <a:r>
                        <a:rPr lang="en-US" sz="1200" dirty="0"/>
                        <a:t>Resignation Date</a:t>
                      </a:r>
                      <a:endParaRPr lang="en-ZA"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This will determine the following:</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The period Up to which Tax liability  will be calculated</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If a specific income can be calculated on a prorated basis the end date will determine if a partial amount is calculated i.e. like Bonus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This will also determine Leave credit days if the leave type is prorated.</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The Resignation date must be &gt; start date or null</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X</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X</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X</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6369"/>
                          </a:solidFill>
                          <a:effectLst/>
                          <a:uLnTx/>
                          <a:uFillTx/>
                          <a:latin typeface="+mn-lt"/>
                          <a:ea typeface="+mn-ea"/>
                          <a:cs typeface="+mn-cs"/>
                        </a:rPr>
                        <a:t>X</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F6369"/>
                        </a:solidFill>
                        <a:effectLst/>
                        <a:uLnTx/>
                        <a:uFillTx/>
                        <a:latin typeface="+mn-lt"/>
                        <a:ea typeface="+mn-ea"/>
                        <a:cs typeface="+mn-cs"/>
                      </a:endParaRPr>
                    </a:p>
                  </a:txBody>
                  <a:tcPr/>
                </a:tc>
                <a:extLst>
                  <a:ext uri="{0D108BD9-81ED-4DB2-BD59-A6C34878D82A}">
                    <a16:rowId xmlns:a16="http://schemas.microsoft.com/office/drawing/2014/main" val="2696775990"/>
                  </a:ext>
                </a:extLst>
              </a:tr>
              <a:tr h="475612">
                <a:tc>
                  <a:txBody>
                    <a:bodyPr/>
                    <a:lstStyle/>
                    <a:p>
                      <a:r>
                        <a:rPr lang="en-US" sz="1200" dirty="0"/>
                        <a:t>Continuous Start date</a:t>
                      </a:r>
                      <a:endParaRPr lang="en-ZA" sz="1200" dirty="0"/>
                    </a:p>
                  </a:txBody>
                  <a:tcPr/>
                </a:tc>
                <a:tc>
                  <a:txBody>
                    <a:bodyPr/>
                    <a:lstStyle/>
                    <a:p>
                      <a:r>
                        <a:rPr lang="en-US" sz="1200" dirty="0"/>
                        <a:t> This will have an effect of calculating long service awards</a:t>
                      </a:r>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770814699"/>
                  </a:ext>
                </a:extLst>
              </a:tr>
            </a:tbl>
          </a:graphicData>
        </a:graphic>
      </p:graphicFrame>
      <p:sp>
        <p:nvSpPr>
          <p:cNvPr id="6" name="Title 4">
            <a:extLst>
              <a:ext uri="{FF2B5EF4-FFF2-40B4-BE49-F238E27FC236}">
                <a16:creationId xmlns:a16="http://schemas.microsoft.com/office/drawing/2014/main" id="{5C1C16D0-A149-503A-D17E-5537017B402F}"/>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27746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EC6BC-6E36-E05C-D497-94EB0DB6867E}"/>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006180C-8EAB-E1BF-BE28-751D54A8C295}"/>
              </a:ext>
            </a:extLst>
          </p:cNvPr>
          <p:cNvSpPr>
            <a:spLocks noGrp="1"/>
          </p:cNvSpPr>
          <p:nvPr>
            <p:ph sz="quarter" idx="10"/>
          </p:nvPr>
        </p:nvSpPr>
        <p:spPr>
          <a:xfrm>
            <a:off x="303213" y="1426327"/>
            <a:ext cx="7637629" cy="2925011"/>
          </a:xfrm>
        </p:spPr>
        <p:txBody>
          <a:bodyPr/>
          <a:lstStyle/>
          <a:p>
            <a:r>
              <a:rPr lang="en-US" sz="1800" dirty="0"/>
              <a:t>Data fields that have an impact</a:t>
            </a:r>
          </a:p>
          <a:p>
            <a:endParaRPr lang="en-US" sz="2000" dirty="0"/>
          </a:p>
          <a:p>
            <a:endParaRPr lang="en-ZA" sz="2000" dirty="0"/>
          </a:p>
        </p:txBody>
      </p:sp>
      <p:graphicFrame>
        <p:nvGraphicFramePr>
          <p:cNvPr id="2" name="Table 1">
            <a:extLst>
              <a:ext uri="{FF2B5EF4-FFF2-40B4-BE49-F238E27FC236}">
                <a16:creationId xmlns:a16="http://schemas.microsoft.com/office/drawing/2014/main" id="{00012D2E-F465-8F3C-0AC3-F0E8B8D1103F}"/>
              </a:ext>
            </a:extLst>
          </p:cNvPr>
          <p:cNvGraphicFramePr>
            <a:graphicFrameLocks noGrp="1"/>
          </p:cNvGraphicFramePr>
          <p:nvPr>
            <p:extLst>
              <p:ext uri="{D42A27DB-BD31-4B8C-83A1-F6EECF244321}">
                <p14:modId xmlns:p14="http://schemas.microsoft.com/office/powerpoint/2010/main" val="954887147"/>
              </p:ext>
            </p:extLst>
          </p:nvPr>
        </p:nvGraphicFramePr>
        <p:xfrm>
          <a:off x="303214" y="1608137"/>
          <a:ext cx="8532813" cy="2930761"/>
        </p:xfrm>
        <a:graphic>
          <a:graphicData uri="http://schemas.openxmlformats.org/drawingml/2006/table">
            <a:tbl>
              <a:tblPr firstRow="1" bandRow="1">
                <a:tableStyleId>{5C22544A-7EE6-4342-B048-85BDC9FD1C3A}</a:tableStyleId>
              </a:tblPr>
              <a:tblGrid>
                <a:gridCol w="1213529">
                  <a:extLst>
                    <a:ext uri="{9D8B030D-6E8A-4147-A177-3AD203B41FA5}">
                      <a16:colId xmlns:a16="http://schemas.microsoft.com/office/drawing/2014/main" val="3845781623"/>
                    </a:ext>
                  </a:extLst>
                </a:gridCol>
                <a:gridCol w="4615543">
                  <a:extLst>
                    <a:ext uri="{9D8B030D-6E8A-4147-A177-3AD203B41FA5}">
                      <a16:colId xmlns:a16="http://schemas.microsoft.com/office/drawing/2014/main" val="72185307"/>
                    </a:ext>
                  </a:extLst>
                </a:gridCol>
                <a:gridCol w="769257">
                  <a:extLst>
                    <a:ext uri="{9D8B030D-6E8A-4147-A177-3AD203B41FA5}">
                      <a16:colId xmlns:a16="http://schemas.microsoft.com/office/drawing/2014/main" val="3100740578"/>
                    </a:ext>
                  </a:extLst>
                </a:gridCol>
                <a:gridCol w="907143">
                  <a:extLst>
                    <a:ext uri="{9D8B030D-6E8A-4147-A177-3AD203B41FA5}">
                      <a16:colId xmlns:a16="http://schemas.microsoft.com/office/drawing/2014/main" val="994928237"/>
                    </a:ext>
                  </a:extLst>
                </a:gridCol>
                <a:gridCol w="1027341">
                  <a:extLst>
                    <a:ext uri="{9D8B030D-6E8A-4147-A177-3AD203B41FA5}">
                      <a16:colId xmlns:a16="http://schemas.microsoft.com/office/drawing/2014/main" val="3839037190"/>
                    </a:ext>
                  </a:extLst>
                </a:gridCol>
              </a:tblGrid>
              <a:tr h="702910">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 </a:t>
                      </a:r>
                      <a:endParaRPr lang="en-ZA" dirty="0"/>
                    </a:p>
                  </a:txBody>
                  <a:tcPr/>
                </a:tc>
                <a:tc>
                  <a:txBody>
                    <a:bodyPr/>
                    <a:lstStyle/>
                    <a:p>
                      <a:r>
                        <a:rPr lang="en-US" dirty="0"/>
                        <a:t>Warning Error</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mn-lt"/>
                          <a:ea typeface="+mn-ea"/>
                          <a:cs typeface="+mn-cs"/>
                        </a:rPr>
                        <a:t>Calculation Impact</a:t>
                      </a:r>
                    </a:p>
                    <a:p>
                      <a:endParaRPr lang="en-ZA" dirty="0"/>
                    </a:p>
                  </a:txBody>
                  <a:tcPr/>
                </a:tc>
                <a:extLst>
                  <a:ext uri="{0D108BD9-81ED-4DB2-BD59-A6C34878D82A}">
                    <a16:rowId xmlns:a16="http://schemas.microsoft.com/office/drawing/2014/main" val="2191467682"/>
                  </a:ext>
                </a:extLst>
              </a:tr>
              <a:tr h="1315121">
                <a:tc>
                  <a:txBody>
                    <a:bodyPr/>
                    <a:lstStyle/>
                    <a:p>
                      <a:r>
                        <a:rPr lang="en-US" sz="1200" dirty="0"/>
                        <a:t>Appointment Type</a:t>
                      </a:r>
                      <a:endParaRPr lang="en-ZA" sz="1200" dirty="0"/>
                    </a:p>
                  </a:txBody>
                  <a:tcPr/>
                </a:tc>
                <a:tc>
                  <a:txBody>
                    <a:bodyPr/>
                    <a:lstStyle/>
                    <a:p>
                      <a:r>
                        <a:rPr lang="en-US" sz="1200" dirty="0"/>
                        <a:t>This will have the following impact :</a:t>
                      </a:r>
                    </a:p>
                    <a:p>
                      <a:pPr marL="285750" indent="-285750">
                        <a:buFontTx/>
                        <a:buChar char="-"/>
                      </a:pPr>
                      <a:r>
                        <a:rPr lang="en-US" sz="1200" dirty="0"/>
                        <a:t>a direct impact on the remuneration calculated as specific ED codes are linked to the Appointment type</a:t>
                      </a:r>
                    </a:p>
                    <a:p>
                      <a:pPr marL="285750" indent="-285750">
                        <a:buFontTx/>
                        <a:buChar char="-"/>
                      </a:pPr>
                      <a:r>
                        <a:rPr lang="en-US" sz="1200" dirty="0"/>
                        <a:t>It will also determine the leave package that defaults on appointment which determine the leave benefits of a person</a:t>
                      </a:r>
                      <a:endParaRPr lang="en-ZA" sz="1200" dirty="0"/>
                    </a:p>
                  </a:txBody>
                  <a:tcPr/>
                </a:tc>
                <a:tc>
                  <a:txBody>
                    <a:bodyPr/>
                    <a:lstStyle/>
                    <a:p>
                      <a:pPr marL="285750" indent="-285750">
                        <a:buFontTx/>
                        <a:buChar char="-"/>
                      </a:pPr>
                      <a:endParaRPr lang="en-ZA" sz="1200" dirty="0"/>
                    </a:p>
                  </a:txBody>
                  <a:tcPr/>
                </a:tc>
                <a:tc>
                  <a:txBody>
                    <a:bodyPr/>
                    <a:lstStyle/>
                    <a:p>
                      <a:pPr marL="285750" indent="-285750">
                        <a:buFontTx/>
                        <a:buChar char="-"/>
                      </a:pPr>
                      <a:endParaRPr lang="en-ZA" sz="1200" dirty="0"/>
                    </a:p>
                  </a:txBody>
                  <a:tcPr/>
                </a:tc>
                <a:tc>
                  <a:txBody>
                    <a:bodyPr/>
                    <a:lstStyle/>
                    <a:p>
                      <a:pPr marL="285750" indent="-285750">
                        <a:buFontTx/>
                        <a:buChar char="-"/>
                      </a:pPr>
                      <a:endParaRPr lang="en-US" sz="1200" dirty="0"/>
                    </a:p>
                    <a:p>
                      <a:pPr marL="0" indent="0">
                        <a:buFontTx/>
                        <a:buNone/>
                      </a:pPr>
                      <a:r>
                        <a:rPr lang="en-ZA" sz="1200" dirty="0"/>
                        <a:t>X</a:t>
                      </a:r>
                    </a:p>
                    <a:p>
                      <a:pPr marL="0" indent="0">
                        <a:buFontTx/>
                        <a:buNone/>
                      </a:pPr>
                      <a:endParaRPr lang="en-ZA" sz="1200" dirty="0"/>
                    </a:p>
                    <a:p>
                      <a:pPr marL="0" indent="0">
                        <a:buFontTx/>
                        <a:buNone/>
                      </a:pPr>
                      <a:r>
                        <a:rPr lang="en-ZA" sz="1200" dirty="0"/>
                        <a:t>X</a:t>
                      </a:r>
                    </a:p>
                  </a:txBody>
                  <a:tcPr/>
                </a:tc>
                <a:extLst>
                  <a:ext uri="{0D108BD9-81ED-4DB2-BD59-A6C34878D82A}">
                    <a16:rowId xmlns:a16="http://schemas.microsoft.com/office/drawing/2014/main" val="2696775990"/>
                  </a:ext>
                </a:extLst>
              </a:tr>
              <a:tr h="906980">
                <a:tc>
                  <a:txBody>
                    <a:bodyPr/>
                    <a:lstStyle/>
                    <a:p>
                      <a:r>
                        <a:rPr lang="en-US" sz="1200" dirty="0"/>
                        <a:t> Rank</a:t>
                      </a:r>
                      <a:endParaRPr lang="en-ZA" sz="1200" dirty="0"/>
                    </a:p>
                  </a:txBody>
                  <a:tcPr/>
                </a:tc>
                <a:tc>
                  <a:txBody>
                    <a:bodyPr/>
                    <a:lstStyle/>
                    <a:p>
                      <a:r>
                        <a:rPr lang="en-US" sz="1200" dirty="0"/>
                        <a:t>Depending on how Salary scales are setup this may result in fatal errors when running the payroll process if the incorrect rank is linked to the person if it does not align with his salary scale</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770814699"/>
                  </a:ext>
                </a:extLst>
              </a:tr>
            </a:tbl>
          </a:graphicData>
        </a:graphic>
      </p:graphicFrame>
      <p:sp>
        <p:nvSpPr>
          <p:cNvPr id="6" name="Title 4">
            <a:extLst>
              <a:ext uri="{FF2B5EF4-FFF2-40B4-BE49-F238E27FC236}">
                <a16:creationId xmlns:a16="http://schemas.microsoft.com/office/drawing/2014/main" id="{EB8FD634-FF81-41C0-B41D-059474EF4773}"/>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406856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B1753-7439-A1C1-2709-E01F35BB1D34}"/>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953E17E-2BF5-B1E5-0736-74C6491A3EC6}"/>
              </a:ext>
            </a:extLst>
          </p:cNvPr>
          <p:cNvSpPr>
            <a:spLocks noGrp="1"/>
          </p:cNvSpPr>
          <p:nvPr>
            <p:ph sz="quarter" idx="10"/>
          </p:nvPr>
        </p:nvSpPr>
        <p:spPr>
          <a:xfrm>
            <a:off x="303213" y="1443789"/>
            <a:ext cx="7637629" cy="2925011"/>
          </a:xfrm>
        </p:spPr>
        <p:txBody>
          <a:bodyPr/>
          <a:lstStyle/>
          <a:p>
            <a:r>
              <a:rPr lang="en-US" sz="1800" dirty="0"/>
              <a:t>Data fields that have an impact</a:t>
            </a:r>
          </a:p>
          <a:p>
            <a:endParaRPr lang="en-US" sz="1800" dirty="0"/>
          </a:p>
          <a:p>
            <a:endParaRPr lang="en-ZA" sz="2000" dirty="0"/>
          </a:p>
        </p:txBody>
      </p:sp>
      <p:graphicFrame>
        <p:nvGraphicFramePr>
          <p:cNvPr id="2" name="Table 1">
            <a:extLst>
              <a:ext uri="{FF2B5EF4-FFF2-40B4-BE49-F238E27FC236}">
                <a16:creationId xmlns:a16="http://schemas.microsoft.com/office/drawing/2014/main" id="{19F3A21F-699F-B4D3-B502-25EA3B46F525}"/>
              </a:ext>
            </a:extLst>
          </p:cNvPr>
          <p:cNvGraphicFramePr>
            <a:graphicFrameLocks noGrp="1"/>
          </p:cNvGraphicFramePr>
          <p:nvPr>
            <p:extLst>
              <p:ext uri="{D42A27DB-BD31-4B8C-83A1-F6EECF244321}">
                <p14:modId xmlns:p14="http://schemas.microsoft.com/office/powerpoint/2010/main" val="2143720450"/>
              </p:ext>
            </p:extLst>
          </p:nvPr>
        </p:nvGraphicFramePr>
        <p:xfrm>
          <a:off x="303213" y="1604230"/>
          <a:ext cx="8216673" cy="2664421"/>
        </p:xfrm>
        <a:graphic>
          <a:graphicData uri="http://schemas.openxmlformats.org/drawingml/2006/table">
            <a:tbl>
              <a:tblPr firstRow="1" bandRow="1">
                <a:tableStyleId>{5C22544A-7EE6-4342-B048-85BDC9FD1C3A}</a:tableStyleId>
              </a:tblPr>
              <a:tblGrid>
                <a:gridCol w="1162731">
                  <a:extLst>
                    <a:ext uri="{9D8B030D-6E8A-4147-A177-3AD203B41FA5}">
                      <a16:colId xmlns:a16="http://schemas.microsoft.com/office/drawing/2014/main" val="3845781623"/>
                    </a:ext>
                  </a:extLst>
                </a:gridCol>
                <a:gridCol w="3868057">
                  <a:extLst>
                    <a:ext uri="{9D8B030D-6E8A-4147-A177-3AD203B41FA5}">
                      <a16:colId xmlns:a16="http://schemas.microsoft.com/office/drawing/2014/main" val="72185307"/>
                    </a:ext>
                  </a:extLst>
                </a:gridCol>
                <a:gridCol w="791029">
                  <a:extLst>
                    <a:ext uri="{9D8B030D-6E8A-4147-A177-3AD203B41FA5}">
                      <a16:colId xmlns:a16="http://schemas.microsoft.com/office/drawing/2014/main" val="246198039"/>
                    </a:ext>
                  </a:extLst>
                </a:gridCol>
                <a:gridCol w="1037771">
                  <a:extLst>
                    <a:ext uri="{9D8B030D-6E8A-4147-A177-3AD203B41FA5}">
                      <a16:colId xmlns:a16="http://schemas.microsoft.com/office/drawing/2014/main" val="4232658312"/>
                    </a:ext>
                  </a:extLst>
                </a:gridCol>
                <a:gridCol w="1357085">
                  <a:extLst>
                    <a:ext uri="{9D8B030D-6E8A-4147-A177-3AD203B41FA5}">
                      <a16:colId xmlns:a16="http://schemas.microsoft.com/office/drawing/2014/main" val="3335332562"/>
                    </a:ext>
                  </a:extLst>
                </a:gridCol>
              </a:tblGrid>
              <a:tr h="370840">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 </a:t>
                      </a:r>
                      <a:endParaRPr lang="en-ZA" dirty="0"/>
                    </a:p>
                  </a:txBody>
                  <a:tcPr/>
                </a:tc>
                <a:tc>
                  <a:txBody>
                    <a:bodyPr/>
                    <a:lstStyle/>
                    <a:p>
                      <a:r>
                        <a:rPr lang="en-US" dirty="0"/>
                        <a:t>Warning Error</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mn-lt"/>
                          <a:ea typeface="+mn-ea"/>
                          <a:cs typeface="+mn-cs"/>
                        </a:rPr>
                        <a:t>Calculation Impact</a:t>
                      </a:r>
                    </a:p>
                  </a:txBody>
                  <a:tcPr/>
                </a:tc>
                <a:extLst>
                  <a:ext uri="{0D108BD9-81ED-4DB2-BD59-A6C34878D82A}">
                    <a16:rowId xmlns:a16="http://schemas.microsoft.com/office/drawing/2014/main" val="2191467682"/>
                  </a:ext>
                </a:extLst>
              </a:tr>
              <a:tr h="505421">
                <a:tc>
                  <a:txBody>
                    <a:bodyPr/>
                    <a:lstStyle/>
                    <a:p>
                      <a:r>
                        <a:rPr lang="en-US" sz="1200" dirty="0"/>
                        <a:t>Leave Package</a:t>
                      </a:r>
                      <a:endParaRPr lang="en-ZA" sz="1200" dirty="0"/>
                    </a:p>
                  </a:txBody>
                  <a:tcPr/>
                </a:tc>
                <a:tc>
                  <a:txBody>
                    <a:bodyPr/>
                    <a:lstStyle/>
                    <a:p>
                      <a:r>
                        <a:rPr lang="en-US" sz="1200" dirty="0"/>
                        <a:t>This determines the leave benefits the person will receive and has a direct impact on the leave liability.</a:t>
                      </a:r>
                      <a:endParaRPr lang="en-ZA" sz="1200" dirty="0"/>
                    </a:p>
                  </a:txBody>
                  <a:tcPr/>
                </a:tc>
                <a:tc>
                  <a:txBody>
                    <a:bodyPr/>
                    <a:lstStyle/>
                    <a:p>
                      <a:endParaRPr lang="en-ZA" sz="1200" dirty="0"/>
                    </a:p>
                  </a:txBody>
                  <a:tcPr/>
                </a:tc>
                <a:tc>
                  <a:txBody>
                    <a:bodyPr/>
                    <a:lstStyle/>
                    <a:p>
                      <a:endParaRPr lang="en-ZA" sz="1200" dirty="0"/>
                    </a:p>
                  </a:txBody>
                  <a:tcPr/>
                </a:tc>
                <a:tc>
                  <a:txBody>
                    <a:bodyPr/>
                    <a:lstStyle/>
                    <a:p>
                      <a:r>
                        <a:rPr lang="en-US" sz="1200" dirty="0"/>
                        <a:t>X</a:t>
                      </a:r>
                      <a:endParaRPr lang="en-ZA" sz="1200" dirty="0"/>
                    </a:p>
                  </a:txBody>
                  <a:tcPr/>
                </a:tc>
                <a:extLst>
                  <a:ext uri="{0D108BD9-81ED-4DB2-BD59-A6C34878D82A}">
                    <a16:rowId xmlns:a16="http://schemas.microsoft.com/office/drawing/2014/main" val="2696775990"/>
                  </a:ext>
                </a:extLst>
              </a:tr>
              <a:tr h="370840">
                <a:tc>
                  <a:txBody>
                    <a:bodyPr/>
                    <a:lstStyle/>
                    <a:p>
                      <a:r>
                        <a:rPr lang="en-US" sz="1200" dirty="0"/>
                        <a:t>Stats Category</a:t>
                      </a:r>
                      <a:endParaRPr lang="en-ZA" sz="1200" dirty="0"/>
                    </a:p>
                  </a:txBody>
                  <a:tcPr/>
                </a:tc>
                <a:tc>
                  <a:txBody>
                    <a:bodyPr/>
                    <a:lstStyle/>
                    <a:p>
                      <a:r>
                        <a:rPr lang="en-US" sz="1200" dirty="0"/>
                        <a:t>This has a direct impact on Hemis submission data</a:t>
                      </a:r>
                      <a:endParaRPr lang="en-ZA" sz="1200" dirty="0"/>
                    </a:p>
                  </a:txBody>
                  <a:tcPr/>
                </a:tc>
                <a:tc>
                  <a:txBody>
                    <a:bodyPr/>
                    <a:lstStyle/>
                    <a:p>
                      <a:endParaRPr lang="en-ZA" sz="1200" dirty="0"/>
                    </a:p>
                  </a:txBody>
                  <a:tcPr/>
                </a:tc>
                <a:tc>
                  <a:txBody>
                    <a:bodyPr/>
                    <a:lstStyle/>
                    <a:p>
                      <a:endParaRPr lang="en-ZA" sz="1200" dirty="0"/>
                    </a:p>
                  </a:txBody>
                  <a:tcPr/>
                </a:tc>
                <a:tc>
                  <a:txBody>
                    <a:bodyPr/>
                    <a:lstStyle/>
                    <a:p>
                      <a:r>
                        <a:rPr lang="en-US" sz="1200" dirty="0"/>
                        <a:t> </a:t>
                      </a:r>
                      <a:endParaRPr lang="en-ZA" sz="1200" dirty="0"/>
                    </a:p>
                  </a:txBody>
                  <a:tcPr/>
                </a:tc>
                <a:extLst>
                  <a:ext uri="{0D108BD9-81ED-4DB2-BD59-A6C34878D82A}">
                    <a16:rowId xmlns:a16="http://schemas.microsoft.com/office/drawing/2014/main" val="770814699"/>
                  </a:ext>
                </a:extLst>
              </a:tr>
              <a:tr h="370840">
                <a:tc>
                  <a:txBody>
                    <a:bodyPr/>
                    <a:lstStyle/>
                    <a:p>
                      <a:r>
                        <a:rPr lang="en-US" sz="1200" dirty="0"/>
                        <a:t>Occupational Classification </a:t>
                      </a:r>
                      <a:endParaRPr lang="en-ZA" sz="1200" dirty="0"/>
                    </a:p>
                  </a:txBody>
                  <a:tcPr/>
                </a:tc>
                <a:tc>
                  <a:txBody>
                    <a:bodyPr/>
                    <a:lstStyle/>
                    <a:p>
                      <a:r>
                        <a:rPr lang="en-US" sz="1200" dirty="0"/>
                        <a:t>This has a direct impact on the SETA reporting</a:t>
                      </a:r>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1169525857"/>
                  </a:ext>
                </a:extLst>
              </a:tr>
              <a:tr h="370840">
                <a:tc>
                  <a:txBody>
                    <a:bodyPr/>
                    <a:lstStyle/>
                    <a:p>
                      <a:r>
                        <a:rPr lang="en-US" sz="1200" dirty="0"/>
                        <a:t>Campus code</a:t>
                      </a:r>
                      <a:endParaRPr lang="en-ZA" sz="1200" dirty="0"/>
                    </a:p>
                  </a:txBody>
                  <a:tcPr/>
                </a:tc>
                <a:tc>
                  <a:txBody>
                    <a:bodyPr/>
                    <a:lstStyle/>
                    <a:p>
                      <a:r>
                        <a:rPr lang="en-US" sz="1200" dirty="0"/>
                        <a:t>This has an impact on the SETA reporting</a:t>
                      </a:r>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1185380376"/>
                  </a:ext>
                </a:extLst>
              </a:tr>
              <a:tr h="370840">
                <a:tc>
                  <a:txBody>
                    <a:bodyPr/>
                    <a:lstStyle/>
                    <a:p>
                      <a:r>
                        <a:rPr lang="en-US" sz="1200" dirty="0"/>
                        <a:t>Supervisor</a:t>
                      </a:r>
                      <a:endParaRPr lang="en-ZA" sz="1200" dirty="0"/>
                    </a:p>
                  </a:txBody>
                  <a:tcPr/>
                </a:tc>
                <a:tc>
                  <a:txBody>
                    <a:bodyPr/>
                    <a:lstStyle/>
                    <a:p>
                      <a:r>
                        <a:rPr lang="en-US" sz="1200" dirty="0"/>
                        <a:t>This will be used for leave approval and other Routing approval processes</a:t>
                      </a:r>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4277013490"/>
                  </a:ext>
                </a:extLst>
              </a:tr>
            </a:tbl>
          </a:graphicData>
        </a:graphic>
      </p:graphicFrame>
      <p:sp>
        <p:nvSpPr>
          <p:cNvPr id="6" name="Title 4">
            <a:extLst>
              <a:ext uri="{FF2B5EF4-FFF2-40B4-BE49-F238E27FC236}">
                <a16:creationId xmlns:a16="http://schemas.microsoft.com/office/drawing/2014/main" id="{2F090A94-4C9F-0D1D-6B4F-C99511F2E39D}"/>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170470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4D8BF-7E61-0241-4522-493439273717}"/>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FCFE68C8-93EB-7655-1289-E379BE14DC23}"/>
              </a:ext>
            </a:extLst>
          </p:cNvPr>
          <p:cNvSpPr>
            <a:spLocks noGrp="1"/>
          </p:cNvSpPr>
          <p:nvPr>
            <p:ph sz="quarter" idx="10"/>
          </p:nvPr>
        </p:nvSpPr>
        <p:spPr>
          <a:xfrm>
            <a:off x="303213" y="1443789"/>
            <a:ext cx="7637629" cy="2925011"/>
          </a:xfrm>
        </p:spPr>
        <p:txBody>
          <a:bodyPr/>
          <a:lstStyle/>
          <a:p>
            <a:r>
              <a:rPr lang="en-US" sz="1800" dirty="0"/>
              <a:t>Data fields that have an impact</a:t>
            </a:r>
          </a:p>
          <a:p>
            <a:endParaRPr lang="en-US" sz="2000" dirty="0"/>
          </a:p>
          <a:p>
            <a:endParaRPr lang="en-ZA" sz="2000" dirty="0"/>
          </a:p>
        </p:txBody>
      </p:sp>
      <p:graphicFrame>
        <p:nvGraphicFramePr>
          <p:cNvPr id="2" name="Table 1">
            <a:extLst>
              <a:ext uri="{FF2B5EF4-FFF2-40B4-BE49-F238E27FC236}">
                <a16:creationId xmlns:a16="http://schemas.microsoft.com/office/drawing/2014/main" id="{62ECE37E-6C16-65C0-2301-94136EC20E24}"/>
              </a:ext>
            </a:extLst>
          </p:cNvPr>
          <p:cNvGraphicFramePr>
            <a:graphicFrameLocks noGrp="1"/>
          </p:cNvGraphicFramePr>
          <p:nvPr>
            <p:extLst>
              <p:ext uri="{D42A27DB-BD31-4B8C-83A1-F6EECF244321}">
                <p14:modId xmlns:p14="http://schemas.microsoft.com/office/powerpoint/2010/main" val="3334710412"/>
              </p:ext>
            </p:extLst>
          </p:nvPr>
        </p:nvGraphicFramePr>
        <p:xfrm>
          <a:off x="303213" y="1705429"/>
          <a:ext cx="8532810" cy="2331720"/>
        </p:xfrm>
        <a:graphic>
          <a:graphicData uri="http://schemas.openxmlformats.org/drawingml/2006/table">
            <a:tbl>
              <a:tblPr firstRow="1" bandRow="1">
                <a:tableStyleId>{5C22544A-7EE6-4342-B048-85BDC9FD1C3A}</a:tableStyleId>
              </a:tblPr>
              <a:tblGrid>
                <a:gridCol w="1373187">
                  <a:extLst>
                    <a:ext uri="{9D8B030D-6E8A-4147-A177-3AD203B41FA5}">
                      <a16:colId xmlns:a16="http://schemas.microsoft.com/office/drawing/2014/main" val="3845781623"/>
                    </a:ext>
                  </a:extLst>
                </a:gridCol>
                <a:gridCol w="4789714">
                  <a:extLst>
                    <a:ext uri="{9D8B030D-6E8A-4147-A177-3AD203B41FA5}">
                      <a16:colId xmlns:a16="http://schemas.microsoft.com/office/drawing/2014/main" val="72185307"/>
                    </a:ext>
                  </a:extLst>
                </a:gridCol>
                <a:gridCol w="587829">
                  <a:extLst>
                    <a:ext uri="{9D8B030D-6E8A-4147-A177-3AD203B41FA5}">
                      <a16:colId xmlns:a16="http://schemas.microsoft.com/office/drawing/2014/main" val="609507401"/>
                    </a:ext>
                  </a:extLst>
                </a:gridCol>
                <a:gridCol w="798285">
                  <a:extLst>
                    <a:ext uri="{9D8B030D-6E8A-4147-A177-3AD203B41FA5}">
                      <a16:colId xmlns:a16="http://schemas.microsoft.com/office/drawing/2014/main" val="455817362"/>
                    </a:ext>
                  </a:extLst>
                </a:gridCol>
                <a:gridCol w="983795">
                  <a:extLst>
                    <a:ext uri="{9D8B030D-6E8A-4147-A177-3AD203B41FA5}">
                      <a16:colId xmlns:a16="http://schemas.microsoft.com/office/drawing/2014/main" val="4201318292"/>
                    </a:ext>
                  </a:extLst>
                </a:gridCol>
              </a:tblGrid>
              <a:tr h="422355">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 </a:t>
                      </a:r>
                      <a:endParaRPr lang="en-ZA" dirty="0"/>
                    </a:p>
                  </a:txBody>
                  <a:tcPr/>
                </a:tc>
                <a:tc>
                  <a:txBody>
                    <a:bodyPr/>
                    <a:lstStyle/>
                    <a:p>
                      <a:r>
                        <a:rPr lang="en-US" dirty="0"/>
                        <a:t>Warning Error</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mn-lt"/>
                          <a:ea typeface="+mn-ea"/>
                          <a:cs typeface="+mn-cs"/>
                        </a:rPr>
                        <a:t>Calculation Impact</a:t>
                      </a:r>
                    </a:p>
                  </a:txBody>
                  <a:tcPr/>
                </a:tc>
                <a:extLst>
                  <a:ext uri="{0D108BD9-81ED-4DB2-BD59-A6C34878D82A}">
                    <a16:rowId xmlns:a16="http://schemas.microsoft.com/office/drawing/2014/main" val="2191467682"/>
                  </a:ext>
                </a:extLst>
              </a:tr>
              <a:tr h="422355">
                <a:tc>
                  <a:txBody>
                    <a:bodyPr/>
                    <a:lstStyle/>
                    <a:p>
                      <a:r>
                        <a:rPr lang="en-US" sz="1200" dirty="0"/>
                        <a:t>Citizen Resident Status</a:t>
                      </a:r>
                      <a:endParaRPr lang="en-ZA" sz="1200" dirty="0"/>
                    </a:p>
                  </a:txBody>
                  <a:tcPr/>
                </a:tc>
                <a:tc>
                  <a:txBody>
                    <a:bodyPr/>
                    <a:lstStyle/>
                    <a:p>
                      <a:r>
                        <a:rPr lang="en-US" sz="1200" dirty="0"/>
                        <a:t>This is used in the standard Equity, EEA2 and EEA4 reporting.</a:t>
                      </a:r>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dirty="0"/>
                    </a:p>
                  </a:txBody>
                  <a:tcPr/>
                </a:tc>
                <a:extLst>
                  <a:ext uri="{0D108BD9-81ED-4DB2-BD59-A6C34878D82A}">
                    <a16:rowId xmlns:a16="http://schemas.microsoft.com/office/drawing/2014/main" val="2696775990"/>
                  </a:ext>
                </a:extLst>
              </a:tr>
              <a:tr h="422355">
                <a:tc>
                  <a:txBody>
                    <a:bodyPr/>
                    <a:lstStyle/>
                    <a:p>
                      <a:r>
                        <a:rPr lang="en-US" sz="1200" dirty="0"/>
                        <a:t>Foreign Tax Employee</a:t>
                      </a:r>
                      <a:endParaRPr lang="en-ZA" sz="1200" dirty="0"/>
                    </a:p>
                  </a:txBody>
                  <a:tcPr/>
                </a:tc>
                <a:tc>
                  <a:txBody>
                    <a:bodyPr/>
                    <a:lstStyle/>
                    <a:p>
                      <a:r>
                        <a:rPr lang="en-US" sz="1200" dirty="0"/>
                        <a:t>This will result in the foreign tax codes and  descriptions being generated for the person when an IRP5 is generated.</a:t>
                      </a:r>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dirty="0"/>
                    </a:p>
                  </a:txBody>
                  <a:tcPr/>
                </a:tc>
                <a:extLst>
                  <a:ext uri="{0D108BD9-81ED-4DB2-BD59-A6C34878D82A}">
                    <a16:rowId xmlns:a16="http://schemas.microsoft.com/office/drawing/2014/main" val="770814699"/>
                  </a:ext>
                </a:extLst>
              </a:tr>
              <a:tr h="422355">
                <a:tc>
                  <a:txBody>
                    <a:bodyPr/>
                    <a:lstStyle/>
                    <a:p>
                      <a:r>
                        <a:rPr lang="en-US" sz="1200" dirty="0"/>
                        <a:t>Income Tax Number</a:t>
                      </a:r>
                      <a:endParaRPr lang="en-ZA" sz="1200" dirty="0"/>
                    </a:p>
                  </a:txBody>
                  <a:tcPr/>
                </a:tc>
                <a:tc>
                  <a:txBody>
                    <a:bodyPr/>
                    <a:lstStyle/>
                    <a:p>
                      <a:r>
                        <a:rPr lang="en-US" sz="1200" dirty="0"/>
                        <a:t>This will result in a Fatal salary CALC error as well as fatal error when generating IRP5’s if it  does not exist.</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endParaRPr lang="en-ZA" dirty="0"/>
                    </a:p>
                  </a:txBody>
                  <a:tcPr/>
                </a:tc>
                <a:extLst>
                  <a:ext uri="{0D108BD9-81ED-4DB2-BD59-A6C34878D82A}">
                    <a16:rowId xmlns:a16="http://schemas.microsoft.com/office/drawing/2014/main" val="1169525857"/>
                  </a:ext>
                </a:extLst>
              </a:tr>
              <a:tr h="422355">
                <a:tc>
                  <a:txBody>
                    <a:bodyPr/>
                    <a:lstStyle/>
                    <a:p>
                      <a:r>
                        <a:rPr lang="en-US" sz="1200" dirty="0"/>
                        <a:t>Marital Status</a:t>
                      </a:r>
                      <a:endParaRPr lang="en-ZA" sz="1200" dirty="0"/>
                    </a:p>
                  </a:txBody>
                  <a:tcPr/>
                </a:tc>
                <a:tc>
                  <a:txBody>
                    <a:bodyPr/>
                    <a:lstStyle/>
                    <a:p>
                      <a:r>
                        <a:rPr lang="en-US" sz="1200" dirty="0"/>
                        <a:t>If an invalid option is entered here it will result in a fatal error when a salary calculation is done.</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endParaRPr lang="en-ZA" dirty="0"/>
                    </a:p>
                  </a:txBody>
                  <a:tcPr/>
                </a:tc>
                <a:extLst>
                  <a:ext uri="{0D108BD9-81ED-4DB2-BD59-A6C34878D82A}">
                    <a16:rowId xmlns:a16="http://schemas.microsoft.com/office/drawing/2014/main" val="1185380376"/>
                  </a:ext>
                </a:extLst>
              </a:tr>
            </a:tbl>
          </a:graphicData>
        </a:graphic>
      </p:graphicFrame>
      <p:sp>
        <p:nvSpPr>
          <p:cNvPr id="6" name="Title 4">
            <a:extLst>
              <a:ext uri="{FF2B5EF4-FFF2-40B4-BE49-F238E27FC236}">
                <a16:creationId xmlns:a16="http://schemas.microsoft.com/office/drawing/2014/main" id="{1271A744-5A08-5D45-2BEF-9EC5CDC0E109}"/>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192693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p:txBody>
          <a:bodyPr/>
          <a:lstStyle/>
          <a:p>
            <a:pPr marL="171450" indent="-171450">
              <a:buFont typeface="Wingdings" panose="05000000000000000000" pitchFamily="2" charset="2"/>
              <a:buChar char="§"/>
            </a:pPr>
            <a:r>
              <a:rPr lang="en-GB" sz="2000" dirty="0"/>
              <a:t> </a:t>
            </a:r>
            <a:r>
              <a:rPr lang="en-GB" sz="2000" b="1" dirty="0"/>
              <a:t>ITS is an Integrated system what is an  </a:t>
            </a:r>
          </a:p>
          <a:p>
            <a:r>
              <a:rPr lang="en-GB" sz="2000" b="1" dirty="0"/>
              <a:t>    Integrated system</a:t>
            </a:r>
          </a:p>
          <a:p>
            <a:endParaRPr lang="en-GB" sz="2000" b="1" dirty="0"/>
          </a:p>
          <a:p>
            <a:pPr marL="171450" indent="-171450">
              <a:buFont typeface="Wingdings" panose="05000000000000000000" pitchFamily="2" charset="2"/>
              <a:buChar char="§"/>
            </a:pPr>
            <a:r>
              <a:rPr lang="en-GB" sz="2000" b="1" dirty="0"/>
              <a:t>Payroll dependency on HR and Other data</a:t>
            </a:r>
          </a:p>
          <a:p>
            <a:endParaRPr lang="en-GB" sz="2000" b="1" dirty="0"/>
          </a:p>
          <a:p>
            <a:pPr marL="171450" indent="-171450">
              <a:buFont typeface="Wingdings" panose="05000000000000000000" pitchFamily="2" charset="2"/>
              <a:buChar char="§"/>
            </a:pPr>
            <a:r>
              <a:rPr lang="en-GB" sz="2000" b="1" dirty="0"/>
              <a:t>How to complete your Payroll on time</a:t>
            </a:r>
          </a:p>
          <a:p>
            <a:endParaRPr lang="en-GB" sz="2000" b="1" dirty="0"/>
          </a:p>
          <a:p>
            <a:pPr marL="171450" indent="-171450">
              <a:buFont typeface="Wingdings" panose="05000000000000000000" pitchFamily="2" charset="2"/>
              <a:buChar char="§"/>
            </a:pPr>
            <a:r>
              <a:rPr lang="en-GB" sz="2000" b="1" dirty="0"/>
              <a:t>How to complete your IRP5 Submission on time</a:t>
            </a:r>
          </a:p>
          <a:p>
            <a:endParaRPr lang="en-GB" dirty="0"/>
          </a:p>
        </p:txBody>
      </p:sp>
      <p:pic>
        <p:nvPicPr>
          <p:cNvPr id="4" name="Picture 3" descr="A green and blue background with text&#10;&#10;AI-generated content may be incorrect.">
            <a:extLst>
              <a:ext uri="{FF2B5EF4-FFF2-40B4-BE49-F238E27FC236}">
                <a16:creationId xmlns:a16="http://schemas.microsoft.com/office/drawing/2014/main" id="{89E8F831-CB2D-1686-1CEA-C13BC02F24CD}"/>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356999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D28A3-19C0-C645-7D35-33E8AF76DBDF}"/>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3152A73-00CB-0DE0-03B9-7003148BA933}"/>
              </a:ext>
            </a:extLst>
          </p:cNvPr>
          <p:cNvSpPr>
            <a:spLocks noGrp="1"/>
          </p:cNvSpPr>
          <p:nvPr>
            <p:ph sz="quarter" idx="10"/>
          </p:nvPr>
        </p:nvSpPr>
        <p:spPr>
          <a:xfrm>
            <a:off x="303213" y="1443789"/>
            <a:ext cx="7637629" cy="2925011"/>
          </a:xfrm>
        </p:spPr>
        <p:txBody>
          <a:bodyPr/>
          <a:lstStyle/>
          <a:p>
            <a:r>
              <a:rPr lang="en-US" sz="1800" dirty="0"/>
              <a:t>Data fields that have an impact</a:t>
            </a:r>
          </a:p>
          <a:p>
            <a:endParaRPr lang="en-US" sz="1800" dirty="0"/>
          </a:p>
          <a:p>
            <a:endParaRPr lang="en-ZA" sz="2000" dirty="0"/>
          </a:p>
        </p:txBody>
      </p:sp>
      <p:graphicFrame>
        <p:nvGraphicFramePr>
          <p:cNvPr id="2" name="Table 1">
            <a:extLst>
              <a:ext uri="{FF2B5EF4-FFF2-40B4-BE49-F238E27FC236}">
                <a16:creationId xmlns:a16="http://schemas.microsoft.com/office/drawing/2014/main" id="{60FF79B6-9984-328B-7091-80D3FE74DAEE}"/>
              </a:ext>
            </a:extLst>
          </p:cNvPr>
          <p:cNvGraphicFramePr>
            <a:graphicFrameLocks noGrp="1"/>
          </p:cNvGraphicFramePr>
          <p:nvPr>
            <p:extLst>
              <p:ext uri="{D42A27DB-BD31-4B8C-83A1-F6EECF244321}">
                <p14:modId xmlns:p14="http://schemas.microsoft.com/office/powerpoint/2010/main" val="1283902728"/>
              </p:ext>
            </p:extLst>
          </p:nvPr>
        </p:nvGraphicFramePr>
        <p:xfrm>
          <a:off x="275771" y="1630746"/>
          <a:ext cx="8802914" cy="2423160"/>
        </p:xfrm>
        <a:graphic>
          <a:graphicData uri="http://schemas.openxmlformats.org/drawingml/2006/table">
            <a:tbl>
              <a:tblPr firstRow="1" bandRow="1">
                <a:tableStyleId>{5C22544A-7EE6-4342-B048-85BDC9FD1C3A}</a:tableStyleId>
              </a:tblPr>
              <a:tblGrid>
                <a:gridCol w="1142910">
                  <a:extLst>
                    <a:ext uri="{9D8B030D-6E8A-4147-A177-3AD203B41FA5}">
                      <a16:colId xmlns:a16="http://schemas.microsoft.com/office/drawing/2014/main" val="3845781623"/>
                    </a:ext>
                  </a:extLst>
                </a:gridCol>
                <a:gridCol w="4895090">
                  <a:extLst>
                    <a:ext uri="{9D8B030D-6E8A-4147-A177-3AD203B41FA5}">
                      <a16:colId xmlns:a16="http://schemas.microsoft.com/office/drawing/2014/main" val="72185307"/>
                    </a:ext>
                  </a:extLst>
                </a:gridCol>
                <a:gridCol w="921850">
                  <a:extLst>
                    <a:ext uri="{9D8B030D-6E8A-4147-A177-3AD203B41FA5}">
                      <a16:colId xmlns:a16="http://schemas.microsoft.com/office/drawing/2014/main" val="299764804"/>
                    </a:ext>
                  </a:extLst>
                </a:gridCol>
                <a:gridCol w="850388">
                  <a:extLst>
                    <a:ext uri="{9D8B030D-6E8A-4147-A177-3AD203B41FA5}">
                      <a16:colId xmlns:a16="http://schemas.microsoft.com/office/drawing/2014/main" val="1537369946"/>
                    </a:ext>
                  </a:extLst>
                </a:gridCol>
                <a:gridCol w="992676">
                  <a:extLst>
                    <a:ext uri="{9D8B030D-6E8A-4147-A177-3AD203B41FA5}">
                      <a16:colId xmlns:a16="http://schemas.microsoft.com/office/drawing/2014/main" val="1099820711"/>
                    </a:ext>
                  </a:extLst>
                </a:gridCol>
              </a:tblGrid>
              <a:tr h="419876">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 </a:t>
                      </a:r>
                      <a:endParaRPr lang="en-ZA" dirty="0"/>
                    </a:p>
                  </a:txBody>
                  <a:tcPr/>
                </a:tc>
                <a:tc>
                  <a:txBody>
                    <a:bodyPr/>
                    <a:lstStyle/>
                    <a:p>
                      <a:r>
                        <a:rPr lang="en-US" dirty="0"/>
                        <a:t>Warning Error</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mn-lt"/>
                          <a:ea typeface="+mn-ea"/>
                          <a:cs typeface="+mn-cs"/>
                        </a:rPr>
                        <a:t>Calculation Impact</a:t>
                      </a:r>
                    </a:p>
                  </a:txBody>
                  <a:tcPr/>
                </a:tc>
                <a:extLst>
                  <a:ext uri="{0D108BD9-81ED-4DB2-BD59-A6C34878D82A}">
                    <a16:rowId xmlns:a16="http://schemas.microsoft.com/office/drawing/2014/main" val="2191467682"/>
                  </a:ext>
                </a:extLst>
              </a:tr>
              <a:tr h="591643">
                <a:tc>
                  <a:txBody>
                    <a:bodyPr/>
                    <a:lstStyle/>
                    <a:p>
                      <a:r>
                        <a:rPr lang="en-US" sz="1200" dirty="0"/>
                        <a:t>Nature of Person</a:t>
                      </a:r>
                      <a:endParaRPr lang="en-ZA" sz="1200" dirty="0"/>
                    </a:p>
                  </a:txBody>
                  <a:tcPr/>
                </a:tc>
                <a:tc>
                  <a:txBody>
                    <a:bodyPr/>
                    <a:lstStyle/>
                    <a:p>
                      <a:r>
                        <a:rPr lang="en-US" sz="1200" dirty="0"/>
                        <a:t>This determines if an ID number or Passport is required  and will be a fatal error if it does not exist and is required when doing a salary calculation or an IRP5 calculation.</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1656497834"/>
                  </a:ext>
                </a:extLst>
              </a:tr>
              <a:tr h="591643">
                <a:tc>
                  <a:txBody>
                    <a:bodyPr/>
                    <a:lstStyle/>
                    <a:p>
                      <a:r>
                        <a:rPr lang="en-US" sz="1200" dirty="0"/>
                        <a:t>UIF Employment Status</a:t>
                      </a:r>
                      <a:endParaRPr lang="en-ZA" sz="1200" dirty="0"/>
                    </a:p>
                  </a:txBody>
                  <a:tcPr/>
                </a:tc>
                <a:tc>
                  <a:txBody>
                    <a:bodyPr/>
                    <a:lstStyle/>
                    <a:p>
                      <a:r>
                        <a:rPr lang="en-US" sz="1200" dirty="0"/>
                        <a:t>This determines if a person must pay UIF, if the incorrect status is selected here vs the appointment type selected when running a salary calculation it will result in a fatal error.</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r>
                        <a:rPr lang="en-US" sz="1200" dirty="0"/>
                        <a:t>X</a:t>
                      </a:r>
                      <a:endParaRPr lang="en-ZA" sz="1200" dirty="0"/>
                    </a:p>
                  </a:txBody>
                  <a:tcPr/>
                </a:tc>
                <a:extLst>
                  <a:ext uri="{0D108BD9-81ED-4DB2-BD59-A6C34878D82A}">
                    <a16:rowId xmlns:a16="http://schemas.microsoft.com/office/drawing/2014/main" val="2696775990"/>
                  </a:ext>
                </a:extLst>
              </a:tr>
              <a:tr h="591643">
                <a:tc>
                  <a:txBody>
                    <a:bodyPr/>
                    <a:lstStyle/>
                    <a:p>
                      <a:r>
                        <a:rPr lang="en-US" sz="1200" dirty="0"/>
                        <a:t> UIF Reason code for Non- Contribution</a:t>
                      </a:r>
                      <a:endParaRPr lang="en-ZA" sz="1200" dirty="0"/>
                    </a:p>
                  </a:txBody>
                  <a:tcPr/>
                </a:tc>
                <a:tc>
                  <a:txBody>
                    <a:bodyPr/>
                    <a:lstStyle/>
                    <a:p>
                      <a:r>
                        <a:rPr lang="en-US" sz="1200" dirty="0"/>
                        <a:t>This may be required if there is a valid reason when the person should contribute to UID and is not. Reason code 01 indicates the person is contributing.</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770814699"/>
                  </a:ext>
                </a:extLst>
              </a:tr>
            </a:tbl>
          </a:graphicData>
        </a:graphic>
      </p:graphicFrame>
      <p:sp>
        <p:nvSpPr>
          <p:cNvPr id="6" name="Title 4">
            <a:extLst>
              <a:ext uri="{FF2B5EF4-FFF2-40B4-BE49-F238E27FC236}">
                <a16:creationId xmlns:a16="http://schemas.microsoft.com/office/drawing/2014/main" id="{616F310D-C856-E0FF-9238-A784F0AE0043}"/>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424522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A0832-25E8-2E9F-D1E0-F632EA5A659B}"/>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4BF298E-7360-6911-B94E-06331D207F2E}"/>
              </a:ext>
            </a:extLst>
          </p:cNvPr>
          <p:cNvSpPr>
            <a:spLocks noGrp="1"/>
          </p:cNvSpPr>
          <p:nvPr>
            <p:ph sz="quarter" idx="10"/>
          </p:nvPr>
        </p:nvSpPr>
        <p:spPr>
          <a:xfrm>
            <a:off x="303213" y="1443789"/>
            <a:ext cx="7637629" cy="2925011"/>
          </a:xfrm>
        </p:spPr>
        <p:txBody>
          <a:bodyPr/>
          <a:lstStyle/>
          <a:p>
            <a:r>
              <a:rPr lang="en-US" sz="1800" dirty="0"/>
              <a:t>Data fields that have an impact</a:t>
            </a:r>
          </a:p>
          <a:p>
            <a:endParaRPr lang="en-US" sz="2000" dirty="0"/>
          </a:p>
          <a:p>
            <a:endParaRPr lang="en-ZA" sz="2000" dirty="0"/>
          </a:p>
        </p:txBody>
      </p:sp>
      <p:graphicFrame>
        <p:nvGraphicFramePr>
          <p:cNvPr id="2" name="Table 1">
            <a:extLst>
              <a:ext uri="{FF2B5EF4-FFF2-40B4-BE49-F238E27FC236}">
                <a16:creationId xmlns:a16="http://schemas.microsoft.com/office/drawing/2014/main" id="{8139552D-7B59-7A75-56DA-B44457813D6C}"/>
              </a:ext>
            </a:extLst>
          </p:cNvPr>
          <p:cNvGraphicFramePr>
            <a:graphicFrameLocks noGrp="1"/>
          </p:cNvGraphicFramePr>
          <p:nvPr>
            <p:extLst>
              <p:ext uri="{D42A27DB-BD31-4B8C-83A1-F6EECF244321}">
                <p14:modId xmlns:p14="http://schemas.microsoft.com/office/powerpoint/2010/main" val="1424550221"/>
              </p:ext>
            </p:extLst>
          </p:nvPr>
        </p:nvGraphicFramePr>
        <p:xfrm>
          <a:off x="359229" y="1673278"/>
          <a:ext cx="8414657" cy="2150107"/>
        </p:xfrm>
        <a:graphic>
          <a:graphicData uri="http://schemas.openxmlformats.org/drawingml/2006/table">
            <a:tbl>
              <a:tblPr firstRow="1" bandRow="1">
                <a:tableStyleId>{5C22544A-7EE6-4342-B048-85BDC9FD1C3A}</a:tableStyleId>
              </a:tblPr>
              <a:tblGrid>
                <a:gridCol w="1084942">
                  <a:extLst>
                    <a:ext uri="{9D8B030D-6E8A-4147-A177-3AD203B41FA5}">
                      <a16:colId xmlns:a16="http://schemas.microsoft.com/office/drawing/2014/main" val="3845781623"/>
                    </a:ext>
                  </a:extLst>
                </a:gridCol>
                <a:gridCol w="4869543">
                  <a:extLst>
                    <a:ext uri="{9D8B030D-6E8A-4147-A177-3AD203B41FA5}">
                      <a16:colId xmlns:a16="http://schemas.microsoft.com/office/drawing/2014/main" val="72185307"/>
                    </a:ext>
                  </a:extLst>
                </a:gridCol>
                <a:gridCol w="624115">
                  <a:extLst>
                    <a:ext uri="{9D8B030D-6E8A-4147-A177-3AD203B41FA5}">
                      <a16:colId xmlns:a16="http://schemas.microsoft.com/office/drawing/2014/main" val="1364984642"/>
                    </a:ext>
                  </a:extLst>
                </a:gridCol>
                <a:gridCol w="798285">
                  <a:extLst>
                    <a:ext uri="{9D8B030D-6E8A-4147-A177-3AD203B41FA5}">
                      <a16:colId xmlns:a16="http://schemas.microsoft.com/office/drawing/2014/main" val="2244810595"/>
                    </a:ext>
                  </a:extLst>
                </a:gridCol>
                <a:gridCol w="1037772">
                  <a:extLst>
                    <a:ext uri="{9D8B030D-6E8A-4147-A177-3AD203B41FA5}">
                      <a16:colId xmlns:a16="http://schemas.microsoft.com/office/drawing/2014/main" val="3833248318"/>
                    </a:ext>
                  </a:extLst>
                </a:gridCol>
              </a:tblGrid>
              <a:tr h="478857">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 </a:t>
                      </a:r>
                      <a:endParaRPr lang="en-ZA" dirty="0"/>
                    </a:p>
                  </a:txBody>
                  <a:tcPr/>
                </a:tc>
                <a:tc>
                  <a:txBody>
                    <a:bodyPr/>
                    <a:lstStyle/>
                    <a:p>
                      <a:r>
                        <a:rPr lang="en-US" dirty="0"/>
                        <a:t>Warning Error</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mn-lt"/>
                          <a:ea typeface="+mn-ea"/>
                          <a:cs typeface="+mn-cs"/>
                        </a:rPr>
                        <a:t>Calculation Impact</a:t>
                      </a:r>
                    </a:p>
                  </a:txBody>
                  <a:tcPr/>
                </a:tc>
                <a:extLst>
                  <a:ext uri="{0D108BD9-81ED-4DB2-BD59-A6C34878D82A}">
                    <a16:rowId xmlns:a16="http://schemas.microsoft.com/office/drawing/2014/main" val="2191467682"/>
                  </a:ext>
                </a:extLst>
              </a:tr>
              <a:tr h="689473">
                <a:tc>
                  <a:txBody>
                    <a:bodyPr/>
                    <a:lstStyle/>
                    <a:p>
                      <a:r>
                        <a:rPr lang="en-US" sz="1200" dirty="0"/>
                        <a:t>Income Tax Number</a:t>
                      </a:r>
                      <a:endParaRPr lang="en-ZA" sz="1200" dirty="0"/>
                    </a:p>
                  </a:txBody>
                  <a:tcPr/>
                </a:tc>
                <a:tc>
                  <a:txBody>
                    <a:bodyPr/>
                    <a:lstStyle/>
                    <a:p>
                      <a:r>
                        <a:rPr lang="en-US" sz="1200" dirty="0"/>
                        <a:t>This will result in a Fatal salary CALC error as well as fatal error when generating IRP5’s if it  does not exist.</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3076417015"/>
                  </a:ext>
                </a:extLst>
              </a:tr>
              <a:tr h="478857">
                <a:tc>
                  <a:txBody>
                    <a:bodyPr/>
                    <a:lstStyle/>
                    <a:p>
                      <a:r>
                        <a:rPr lang="en-US" sz="1200" dirty="0"/>
                        <a:t>Ethnic Group</a:t>
                      </a:r>
                      <a:endParaRPr lang="en-ZA" sz="1200" dirty="0"/>
                    </a:p>
                  </a:txBody>
                  <a:tcPr/>
                </a:tc>
                <a:tc>
                  <a:txBody>
                    <a:bodyPr/>
                    <a:lstStyle/>
                    <a:p>
                      <a:r>
                        <a:rPr lang="en-US" sz="1200" dirty="0"/>
                        <a:t>This is used for Equity Reporting as well as EEA2 and EEA4 reporting</a:t>
                      </a:r>
                      <a:endParaRPr lang="en-ZA" sz="1200" dirty="0"/>
                    </a:p>
                  </a:txBody>
                  <a:tcPr/>
                </a:tc>
                <a:tc>
                  <a:txBody>
                    <a:bodyPr/>
                    <a:lstStyle/>
                    <a:p>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2696775990"/>
                  </a:ext>
                </a:extLst>
              </a:tr>
              <a:tr h="478857">
                <a:tc>
                  <a:txBody>
                    <a:bodyPr/>
                    <a:lstStyle/>
                    <a:p>
                      <a:r>
                        <a:rPr lang="en-US" sz="1200" dirty="0"/>
                        <a:t> SARS  Addresses</a:t>
                      </a:r>
                      <a:endParaRPr lang="en-ZA" sz="1200" dirty="0"/>
                    </a:p>
                  </a:txBody>
                  <a:tcPr/>
                </a:tc>
                <a:tc>
                  <a:txBody>
                    <a:bodyPr/>
                    <a:lstStyle/>
                    <a:p>
                      <a:r>
                        <a:rPr lang="en-US" sz="1200" dirty="0"/>
                        <a:t>(Work Address, Home Address and Postal Address) This will result is An error </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770814699"/>
                  </a:ext>
                </a:extLst>
              </a:tr>
            </a:tbl>
          </a:graphicData>
        </a:graphic>
      </p:graphicFrame>
      <p:sp>
        <p:nvSpPr>
          <p:cNvPr id="6" name="Title 4">
            <a:extLst>
              <a:ext uri="{FF2B5EF4-FFF2-40B4-BE49-F238E27FC236}">
                <a16:creationId xmlns:a16="http://schemas.microsoft.com/office/drawing/2014/main" id="{E5A91C4C-3E64-19A2-34D4-FD96E8317FD3}"/>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308031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77711-3401-FC78-C937-EBD9505628E3}"/>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B483810-FBF3-5D2B-20AD-96E84B017718}"/>
              </a:ext>
            </a:extLst>
          </p:cNvPr>
          <p:cNvSpPr>
            <a:spLocks noGrp="1"/>
          </p:cNvSpPr>
          <p:nvPr>
            <p:ph sz="quarter" idx="10"/>
          </p:nvPr>
        </p:nvSpPr>
        <p:spPr>
          <a:xfrm>
            <a:off x="303213" y="1443789"/>
            <a:ext cx="7637629" cy="2925011"/>
          </a:xfrm>
        </p:spPr>
        <p:txBody>
          <a:bodyPr/>
          <a:lstStyle/>
          <a:p>
            <a:r>
              <a:rPr lang="en-US" sz="1800" dirty="0"/>
              <a:t>Data fields that have an impact</a:t>
            </a:r>
          </a:p>
          <a:p>
            <a:endParaRPr lang="en-US" sz="2000" dirty="0"/>
          </a:p>
          <a:p>
            <a:endParaRPr lang="en-ZA" sz="2000" dirty="0"/>
          </a:p>
        </p:txBody>
      </p:sp>
      <p:graphicFrame>
        <p:nvGraphicFramePr>
          <p:cNvPr id="2" name="Table 1">
            <a:extLst>
              <a:ext uri="{FF2B5EF4-FFF2-40B4-BE49-F238E27FC236}">
                <a16:creationId xmlns:a16="http://schemas.microsoft.com/office/drawing/2014/main" id="{CDB8E255-5015-ED51-10F4-85AEDDD524B2}"/>
              </a:ext>
            </a:extLst>
          </p:cNvPr>
          <p:cNvGraphicFramePr>
            <a:graphicFrameLocks noGrp="1"/>
          </p:cNvGraphicFramePr>
          <p:nvPr>
            <p:extLst>
              <p:ext uri="{D42A27DB-BD31-4B8C-83A1-F6EECF244321}">
                <p14:modId xmlns:p14="http://schemas.microsoft.com/office/powerpoint/2010/main" val="1564381977"/>
              </p:ext>
            </p:extLst>
          </p:nvPr>
        </p:nvGraphicFramePr>
        <p:xfrm>
          <a:off x="303213" y="1645332"/>
          <a:ext cx="8532812" cy="2829698"/>
        </p:xfrm>
        <a:graphic>
          <a:graphicData uri="http://schemas.openxmlformats.org/drawingml/2006/table">
            <a:tbl>
              <a:tblPr firstRow="1" bandRow="1">
                <a:tableStyleId>{5C22544A-7EE6-4342-B048-85BDC9FD1C3A}</a:tableStyleId>
              </a:tblPr>
              <a:tblGrid>
                <a:gridCol w="862288">
                  <a:extLst>
                    <a:ext uri="{9D8B030D-6E8A-4147-A177-3AD203B41FA5}">
                      <a16:colId xmlns:a16="http://schemas.microsoft.com/office/drawing/2014/main" val="3845781623"/>
                    </a:ext>
                  </a:extLst>
                </a:gridCol>
                <a:gridCol w="5191756">
                  <a:extLst>
                    <a:ext uri="{9D8B030D-6E8A-4147-A177-3AD203B41FA5}">
                      <a16:colId xmlns:a16="http://schemas.microsoft.com/office/drawing/2014/main" val="72185307"/>
                    </a:ext>
                  </a:extLst>
                </a:gridCol>
                <a:gridCol w="624114">
                  <a:extLst>
                    <a:ext uri="{9D8B030D-6E8A-4147-A177-3AD203B41FA5}">
                      <a16:colId xmlns:a16="http://schemas.microsoft.com/office/drawing/2014/main" val="2782706818"/>
                    </a:ext>
                  </a:extLst>
                </a:gridCol>
                <a:gridCol w="849086">
                  <a:extLst>
                    <a:ext uri="{9D8B030D-6E8A-4147-A177-3AD203B41FA5}">
                      <a16:colId xmlns:a16="http://schemas.microsoft.com/office/drawing/2014/main" val="3171890729"/>
                    </a:ext>
                  </a:extLst>
                </a:gridCol>
                <a:gridCol w="1005568">
                  <a:extLst>
                    <a:ext uri="{9D8B030D-6E8A-4147-A177-3AD203B41FA5}">
                      <a16:colId xmlns:a16="http://schemas.microsoft.com/office/drawing/2014/main" val="3437776517"/>
                    </a:ext>
                  </a:extLst>
                </a:gridCol>
              </a:tblGrid>
              <a:tr h="658889">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 </a:t>
                      </a:r>
                      <a:endParaRPr lang="en-ZA" dirty="0"/>
                    </a:p>
                  </a:txBody>
                  <a:tcPr/>
                </a:tc>
                <a:tc>
                  <a:txBody>
                    <a:bodyPr/>
                    <a:lstStyle/>
                    <a:p>
                      <a:r>
                        <a:rPr lang="en-US" dirty="0"/>
                        <a:t>Warning Error</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mn-lt"/>
                          <a:ea typeface="+mn-ea"/>
                          <a:cs typeface="+mn-cs"/>
                        </a:rPr>
                        <a:t>Calculation Impact</a:t>
                      </a:r>
                    </a:p>
                  </a:txBody>
                  <a:tcPr/>
                </a:tc>
                <a:extLst>
                  <a:ext uri="{0D108BD9-81ED-4DB2-BD59-A6C34878D82A}">
                    <a16:rowId xmlns:a16="http://schemas.microsoft.com/office/drawing/2014/main" val="2191467682"/>
                  </a:ext>
                </a:extLst>
              </a:tr>
              <a:tr h="1060519">
                <a:tc>
                  <a:txBody>
                    <a:bodyPr/>
                    <a:lstStyle/>
                    <a:p>
                      <a:r>
                        <a:rPr lang="en-US" sz="1200" dirty="0"/>
                        <a:t>Pension Fund code</a:t>
                      </a:r>
                      <a:endParaRPr lang="en-ZA" sz="1200" dirty="0"/>
                    </a:p>
                  </a:txBody>
                  <a:tcPr/>
                </a:tc>
                <a:tc>
                  <a:txBody>
                    <a:bodyPr/>
                    <a:lstStyle/>
                    <a:p>
                      <a:r>
                        <a:rPr lang="en-US" sz="1200" dirty="0"/>
                        <a:t>This is where the fund code for pension is linked to a person. It is important to link the person to the correct pension fund and appointment type. If the incorrect combination is selected and the pension ed code using the fund code is not linked to the Appointment type no pension will be calculated</a:t>
                      </a:r>
                      <a:endParaRPr lang="en-ZA" sz="1200" dirty="0"/>
                    </a:p>
                  </a:txBody>
                  <a:tcPr/>
                </a:tc>
                <a:tc>
                  <a:txBody>
                    <a:bodyPr/>
                    <a:lstStyle/>
                    <a:p>
                      <a:endParaRPr lang="en-ZA" sz="1200" dirty="0"/>
                    </a:p>
                  </a:txBody>
                  <a:tcPr/>
                </a:tc>
                <a:tc>
                  <a:txBody>
                    <a:bodyPr/>
                    <a:lstStyle/>
                    <a:p>
                      <a:endParaRPr lang="en-ZA" sz="1200" dirty="0"/>
                    </a:p>
                  </a:txBody>
                  <a:tcPr/>
                </a:tc>
                <a:tc>
                  <a:txBody>
                    <a:bodyPr/>
                    <a:lstStyle/>
                    <a:p>
                      <a:r>
                        <a:rPr lang="en-US" sz="1200" dirty="0"/>
                        <a:t>X</a:t>
                      </a:r>
                      <a:endParaRPr lang="en-ZA" sz="1200" dirty="0"/>
                    </a:p>
                  </a:txBody>
                  <a:tcPr/>
                </a:tc>
                <a:extLst>
                  <a:ext uri="{0D108BD9-81ED-4DB2-BD59-A6C34878D82A}">
                    <a16:rowId xmlns:a16="http://schemas.microsoft.com/office/drawing/2014/main" val="2696775990"/>
                  </a:ext>
                </a:extLst>
              </a:tr>
              <a:tr h="1060519">
                <a:tc>
                  <a:txBody>
                    <a:bodyPr/>
                    <a:lstStyle/>
                    <a:p>
                      <a:r>
                        <a:rPr lang="en-US" sz="1200" dirty="0"/>
                        <a:t>Fix Tax Rate</a:t>
                      </a:r>
                      <a:endParaRPr lang="en-ZA" sz="1200" dirty="0"/>
                    </a:p>
                  </a:txBody>
                  <a:tcPr/>
                </a:tc>
                <a:tc>
                  <a:txBody>
                    <a:bodyPr/>
                    <a:lstStyle/>
                    <a:p>
                      <a:r>
                        <a:rPr lang="en-US" sz="1200" dirty="0"/>
                        <a:t>This indicator only indicates that fixed 25% tax must be deducted, however the actual appointment type the person is linked to will calculate tax based on the ED code linked to the app type – Tax tables or 25% fixed tax.</a:t>
                      </a:r>
                      <a:endParaRPr lang="en-ZA" sz="1200" dirty="0"/>
                    </a:p>
                  </a:txBody>
                  <a:tcPr/>
                </a:tc>
                <a:tc>
                  <a:txBody>
                    <a:bodyPr/>
                    <a:lstStyle/>
                    <a:p>
                      <a:r>
                        <a:rPr lang="en-US" sz="1200" dirty="0"/>
                        <a:t>X</a:t>
                      </a:r>
                      <a:endParaRPr lang="en-ZA" sz="1200" dirty="0"/>
                    </a:p>
                  </a:txBody>
                  <a:tcPr/>
                </a:tc>
                <a:tc>
                  <a:txBody>
                    <a:bodyPr/>
                    <a:lstStyle/>
                    <a:p>
                      <a:endParaRPr lang="en-ZA" sz="1200" dirty="0"/>
                    </a:p>
                  </a:txBody>
                  <a:tcPr/>
                </a:tc>
                <a:tc>
                  <a:txBody>
                    <a:bodyPr/>
                    <a:lstStyle/>
                    <a:p>
                      <a:endParaRPr lang="en-ZA" sz="1200" dirty="0"/>
                    </a:p>
                  </a:txBody>
                  <a:tcPr/>
                </a:tc>
                <a:extLst>
                  <a:ext uri="{0D108BD9-81ED-4DB2-BD59-A6C34878D82A}">
                    <a16:rowId xmlns:a16="http://schemas.microsoft.com/office/drawing/2014/main" val="3405855107"/>
                  </a:ext>
                </a:extLst>
              </a:tr>
            </a:tbl>
          </a:graphicData>
        </a:graphic>
      </p:graphicFrame>
      <p:sp>
        <p:nvSpPr>
          <p:cNvPr id="6" name="Title 4">
            <a:extLst>
              <a:ext uri="{FF2B5EF4-FFF2-40B4-BE49-F238E27FC236}">
                <a16:creationId xmlns:a16="http://schemas.microsoft.com/office/drawing/2014/main" id="{D6C6D763-FD2B-65F2-E3B4-EF10FD3C1307}"/>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349744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A762E-5743-D5EE-B998-BE78CF79AF9F}"/>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5A65794-8E97-6DBD-BF84-43EFEFF54707}"/>
              </a:ext>
            </a:extLst>
          </p:cNvPr>
          <p:cNvSpPr>
            <a:spLocks noGrp="1"/>
          </p:cNvSpPr>
          <p:nvPr>
            <p:ph sz="quarter" idx="10"/>
          </p:nvPr>
        </p:nvSpPr>
        <p:spPr>
          <a:xfrm>
            <a:off x="303213" y="1443789"/>
            <a:ext cx="7637629" cy="2925011"/>
          </a:xfrm>
        </p:spPr>
        <p:txBody>
          <a:bodyPr/>
          <a:lstStyle/>
          <a:p>
            <a:r>
              <a:rPr lang="en-US" sz="2000" dirty="0"/>
              <a:t>Data fields that have an impact</a:t>
            </a:r>
          </a:p>
          <a:p>
            <a:endParaRPr lang="en-US" sz="2000" dirty="0"/>
          </a:p>
          <a:p>
            <a:endParaRPr lang="en-ZA" sz="2000" dirty="0"/>
          </a:p>
        </p:txBody>
      </p:sp>
      <p:graphicFrame>
        <p:nvGraphicFramePr>
          <p:cNvPr id="2" name="Table 1">
            <a:extLst>
              <a:ext uri="{FF2B5EF4-FFF2-40B4-BE49-F238E27FC236}">
                <a16:creationId xmlns:a16="http://schemas.microsoft.com/office/drawing/2014/main" id="{39F692E2-8DF1-9BB9-1A6B-04DAB6D1FE50}"/>
              </a:ext>
            </a:extLst>
          </p:cNvPr>
          <p:cNvGraphicFramePr>
            <a:graphicFrameLocks noGrp="1"/>
          </p:cNvGraphicFramePr>
          <p:nvPr>
            <p:extLst>
              <p:ext uri="{D42A27DB-BD31-4B8C-83A1-F6EECF244321}">
                <p14:modId xmlns:p14="http://schemas.microsoft.com/office/powerpoint/2010/main" val="1744978635"/>
              </p:ext>
            </p:extLst>
          </p:nvPr>
        </p:nvGraphicFramePr>
        <p:xfrm>
          <a:off x="303213" y="1616981"/>
          <a:ext cx="8532812" cy="2462222"/>
        </p:xfrm>
        <a:graphic>
          <a:graphicData uri="http://schemas.openxmlformats.org/drawingml/2006/table">
            <a:tbl>
              <a:tblPr firstRow="1" bandRow="1">
                <a:tableStyleId>{5C22544A-7EE6-4342-B048-85BDC9FD1C3A}</a:tableStyleId>
              </a:tblPr>
              <a:tblGrid>
                <a:gridCol w="862288">
                  <a:extLst>
                    <a:ext uri="{9D8B030D-6E8A-4147-A177-3AD203B41FA5}">
                      <a16:colId xmlns:a16="http://schemas.microsoft.com/office/drawing/2014/main" val="3845781623"/>
                    </a:ext>
                  </a:extLst>
                </a:gridCol>
                <a:gridCol w="5119185">
                  <a:extLst>
                    <a:ext uri="{9D8B030D-6E8A-4147-A177-3AD203B41FA5}">
                      <a16:colId xmlns:a16="http://schemas.microsoft.com/office/drawing/2014/main" val="72185307"/>
                    </a:ext>
                  </a:extLst>
                </a:gridCol>
                <a:gridCol w="660400">
                  <a:extLst>
                    <a:ext uri="{9D8B030D-6E8A-4147-A177-3AD203B41FA5}">
                      <a16:colId xmlns:a16="http://schemas.microsoft.com/office/drawing/2014/main" val="4062141364"/>
                    </a:ext>
                  </a:extLst>
                </a:gridCol>
                <a:gridCol w="885371">
                  <a:extLst>
                    <a:ext uri="{9D8B030D-6E8A-4147-A177-3AD203B41FA5}">
                      <a16:colId xmlns:a16="http://schemas.microsoft.com/office/drawing/2014/main" val="1881509732"/>
                    </a:ext>
                  </a:extLst>
                </a:gridCol>
                <a:gridCol w="1005568">
                  <a:extLst>
                    <a:ext uri="{9D8B030D-6E8A-4147-A177-3AD203B41FA5}">
                      <a16:colId xmlns:a16="http://schemas.microsoft.com/office/drawing/2014/main" val="3109344268"/>
                    </a:ext>
                  </a:extLst>
                </a:gridCol>
              </a:tblGrid>
              <a:tr h="274537">
                <a:tc>
                  <a:txBody>
                    <a:bodyPr/>
                    <a:lstStyle/>
                    <a:p>
                      <a:r>
                        <a:rPr lang="en-US" dirty="0"/>
                        <a:t>Data Field PBOP-1</a:t>
                      </a:r>
                      <a:endParaRPr lang="en-ZA" dirty="0"/>
                    </a:p>
                  </a:txBody>
                  <a:tcPr/>
                </a:tc>
                <a:tc>
                  <a:txBody>
                    <a:bodyPr/>
                    <a:lstStyle/>
                    <a:p>
                      <a:r>
                        <a:rPr lang="en-US" dirty="0"/>
                        <a:t>Impact</a:t>
                      </a:r>
                      <a:endParaRPr lang="en-ZA" dirty="0"/>
                    </a:p>
                  </a:txBody>
                  <a:tcPr/>
                </a:tc>
                <a:tc>
                  <a:txBody>
                    <a:bodyPr/>
                    <a:lstStyle/>
                    <a:p>
                      <a:r>
                        <a:rPr lang="en-US" dirty="0"/>
                        <a:t>Fatal Error </a:t>
                      </a:r>
                      <a:endParaRPr lang="en-ZA" dirty="0"/>
                    </a:p>
                  </a:txBody>
                  <a:tcPr/>
                </a:tc>
                <a:tc>
                  <a:txBody>
                    <a:bodyPr/>
                    <a:lstStyle/>
                    <a:p>
                      <a:r>
                        <a:rPr lang="en-US" dirty="0"/>
                        <a:t>Warning Error</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350" b="1" i="0" u="none" strike="noStrike" kern="1200" cap="none" spc="0" normalizeH="0" baseline="0" noProof="0" dirty="0">
                          <a:ln>
                            <a:noFill/>
                          </a:ln>
                          <a:solidFill>
                            <a:srgbClr val="FFFFFF"/>
                          </a:solidFill>
                          <a:effectLst/>
                          <a:uLnTx/>
                          <a:uFillTx/>
                          <a:latin typeface="+mn-lt"/>
                          <a:ea typeface="+mn-ea"/>
                          <a:cs typeface="+mn-cs"/>
                        </a:rPr>
                        <a:t>Calculation Impact</a:t>
                      </a:r>
                    </a:p>
                  </a:txBody>
                  <a:tcPr/>
                </a:tc>
                <a:extLst>
                  <a:ext uri="{0D108BD9-81ED-4DB2-BD59-A6C34878D82A}">
                    <a16:rowId xmlns:a16="http://schemas.microsoft.com/office/drawing/2014/main" val="2191467682"/>
                  </a:ext>
                </a:extLst>
              </a:tr>
              <a:tr h="528250">
                <a:tc>
                  <a:txBody>
                    <a:bodyPr/>
                    <a:lstStyle/>
                    <a:p>
                      <a:pPr algn="l"/>
                      <a:r>
                        <a:rPr lang="en-US" dirty="0"/>
                        <a:t>Provident</a:t>
                      </a:r>
                    </a:p>
                    <a:p>
                      <a:pPr algn="l"/>
                      <a:r>
                        <a:rPr lang="en-US" dirty="0"/>
                        <a:t>fund code</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 </a:t>
                      </a:r>
                      <a:r>
                        <a:rPr kumimoji="0" lang="en-US" sz="1350" b="0" i="0" u="none" strike="noStrike" kern="1200" cap="none" spc="0" normalizeH="0" baseline="0" noProof="0" dirty="0">
                          <a:ln>
                            <a:noFill/>
                          </a:ln>
                          <a:solidFill>
                            <a:srgbClr val="5F6369"/>
                          </a:solidFill>
                          <a:effectLst/>
                          <a:uLnTx/>
                          <a:uFillTx/>
                          <a:latin typeface="+mn-lt"/>
                          <a:ea typeface="+mn-ea"/>
                          <a:cs typeface="+mn-cs"/>
                        </a:rPr>
                        <a:t>The same rule applies for medical aid</a:t>
                      </a:r>
                      <a:endParaRPr kumimoji="0" lang="en-ZA" sz="1350" b="0" i="0" u="none" strike="noStrike" kern="1200" cap="none" spc="0" normalizeH="0" baseline="0" noProof="0" dirty="0">
                        <a:ln>
                          <a:noFill/>
                        </a:ln>
                        <a:solidFill>
                          <a:srgbClr val="5F6369"/>
                        </a:solidFill>
                        <a:effectLst/>
                        <a:uLnTx/>
                        <a:uFillTx/>
                        <a:latin typeface="+mn-lt"/>
                        <a:ea typeface="+mn-ea"/>
                        <a:cs typeface="+mn-cs"/>
                      </a:endParaRPr>
                    </a:p>
                    <a:p>
                      <a:pPr algn="l"/>
                      <a:endParaRPr lang="en-ZA" dirty="0"/>
                    </a:p>
                  </a:txBody>
                  <a:tcPr/>
                </a:tc>
                <a:tc>
                  <a:txBody>
                    <a:bodyPr/>
                    <a:lstStyle/>
                    <a:p>
                      <a:pPr algn="l"/>
                      <a:endParaRPr lang="en-ZA" dirty="0"/>
                    </a:p>
                  </a:txBody>
                  <a:tcPr/>
                </a:tc>
                <a:tc>
                  <a:txBody>
                    <a:bodyPr/>
                    <a:lstStyle/>
                    <a:p>
                      <a:pPr algn="l"/>
                      <a:endParaRPr lang="en-ZA" dirty="0"/>
                    </a:p>
                  </a:txBody>
                  <a:tcPr/>
                </a:tc>
                <a:tc>
                  <a:txBody>
                    <a:bodyPr/>
                    <a:lstStyle/>
                    <a:p>
                      <a:pPr algn="l"/>
                      <a:r>
                        <a:rPr lang="en-US" dirty="0"/>
                        <a:t>X</a:t>
                      </a:r>
                      <a:endParaRPr lang="en-ZA" dirty="0"/>
                    </a:p>
                  </a:txBody>
                  <a:tcPr/>
                </a:tc>
                <a:extLst>
                  <a:ext uri="{0D108BD9-81ED-4DB2-BD59-A6C34878D82A}">
                    <a16:rowId xmlns:a16="http://schemas.microsoft.com/office/drawing/2014/main" val="770814699"/>
                  </a:ext>
                </a:extLst>
              </a:tr>
              <a:tr h="522451">
                <a:tc>
                  <a:txBody>
                    <a:bodyPr/>
                    <a:lstStyle/>
                    <a:p>
                      <a:pPr algn="l"/>
                      <a:r>
                        <a:rPr lang="en-US" dirty="0"/>
                        <a:t>Medical Aid</a:t>
                      </a:r>
                      <a:endParaRPr lang="en-ZA" dirty="0"/>
                    </a:p>
                  </a:txBody>
                  <a:tcPr/>
                </a:tc>
                <a:tc>
                  <a:txBody>
                    <a:bodyPr/>
                    <a:lstStyle/>
                    <a:p>
                      <a:pPr algn="l"/>
                      <a:r>
                        <a:rPr lang="en-US" dirty="0"/>
                        <a:t>The same rule applies for medical aid</a:t>
                      </a:r>
                      <a:endParaRPr lang="en-ZA" dirty="0"/>
                    </a:p>
                  </a:txBody>
                  <a:tcPr/>
                </a:tc>
                <a:tc>
                  <a:txBody>
                    <a:bodyPr/>
                    <a:lstStyle/>
                    <a:p>
                      <a:pPr algn="l"/>
                      <a:endParaRPr lang="en-ZA" dirty="0"/>
                    </a:p>
                  </a:txBody>
                  <a:tcPr/>
                </a:tc>
                <a:tc>
                  <a:txBody>
                    <a:bodyPr/>
                    <a:lstStyle/>
                    <a:p>
                      <a:pPr algn="l"/>
                      <a:endParaRPr lang="en-ZA" dirty="0"/>
                    </a:p>
                  </a:txBody>
                  <a:tcPr/>
                </a:tc>
                <a:tc>
                  <a:txBody>
                    <a:bodyPr/>
                    <a:lstStyle/>
                    <a:p>
                      <a:pPr algn="l"/>
                      <a:r>
                        <a:rPr lang="en-US" dirty="0"/>
                        <a:t>X</a:t>
                      </a:r>
                      <a:endParaRPr lang="en-ZA" dirty="0"/>
                    </a:p>
                  </a:txBody>
                  <a:tcPr/>
                </a:tc>
                <a:extLst>
                  <a:ext uri="{0D108BD9-81ED-4DB2-BD59-A6C34878D82A}">
                    <a16:rowId xmlns:a16="http://schemas.microsoft.com/office/drawing/2014/main" val="1500570877"/>
                  </a:ext>
                </a:extLst>
              </a:tr>
              <a:tr h="522451">
                <a:tc>
                  <a:txBody>
                    <a:bodyPr/>
                    <a:lstStyle/>
                    <a:p>
                      <a:pPr algn="l"/>
                      <a:r>
                        <a:rPr lang="en-US" dirty="0"/>
                        <a:t>Group Life</a:t>
                      </a:r>
                      <a:endParaRPr lang="en-ZA" dirty="0"/>
                    </a:p>
                  </a:txBody>
                  <a:tcPr/>
                </a:tc>
                <a:tc>
                  <a:txBody>
                    <a:bodyPr/>
                    <a:lstStyle/>
                    <a:p>
                      <a:pPr algn="l"/>
                      <a:r>
                        <a:rPr lang="en-US" dirty="0"/>
                        <a:t>The same rule applies for Group Life</a:t>
                      </a:r>
                      <a:endParaRPr lang="en-ZA" dirty="0"/>
                    </a:p>
                  </a:txBody>
                  <a:tcPr/>
                </a:tc>
                <a:tc>
                  <a:txBody>
                    <a:bodyPr/>
                    <a:lstStyle/>
                    <a:p>
                      <a:pPr algn="l"/>
                      <a:endParaRPr lang="en-ZA" dirty="0"/>
                    </a:p>
                  </a:txBody>
                  <a:tcPr/>
                </a:tc>
                <a:tc>
                  <a:txBody>
                    <a:bodyPr/>
                    <a:lstStyle/>
                    <a:p>
                      <a:pPr algn="l"/>
                      <a:endParaRPr lang="en-ZA" dirty="0"/>
                    </a:p>
                  </a:txBody>
                  <a:tcPr/>
                </a:tc>
                <a:tc>
                  <a:txBody>
                    <a:bodyPr/>
                    <a:lstStyle/>
                    <a:p>
                      <a:pPr algn="l"/>
                      <a:r>
                        <a:rPr lang="en-US" dirty="0"/>
                        <a:t>X</a:t>
                      </a:r>
                      <a:endParaRPr lang="en-ZA" dirty="0"/>
                    </a:p>
                  </a:txBody>
                  <a:tcPr/>
                </a:tc>
                <a:extLst>
                  <a:ext uri="{0D108BD9-81ED-4DB2-BD59-A6C34878D82A}">
                    <a16:rowId xmlns:a16="http://schemas.microsoft.com/office/drawing/2014/main" val="1269303415"/>
                  </a:ext>
                </a:extLst>
              </a:tr>
            </a:tbl>
          </a:graphicData>
        </a:graphic>
      </p:graphicFrame>
      <p:sp>
        <p:nvSpPr>
          <p:cNvPr id="6" name="Title 4">
            <a:extLst>
              <a:ext uri="{FF2B5EF4-FFF2-40B4-BE49-F238E27FC236}">
                <a16:creationId xmlns:a16="http://schemas.microsoft.com/office/drawing/2014/main" id="{5D412029-B798-DAC2-5980-44393932865B}"/>
              </a:ext>
            </a:extLst>
          </p:cNvPr>
          <p:cNvSpPr>
            <a:spLocks noGrp="1"/>
          </p:cNvSpPr>
          <p:nvPr>
            <p:ph type="title"/>
          </p:nvPr>
        </p:nvSpPr>
        <p:spPr>
          <a:xfrm>
            <a:off x="303213" y="120021"/>
            <a:ext cx="8532812" cy="148655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PBOP-1 – Biographical data for a new Appointment</a:t>
            </a:r>
          </a:p>
        </p:txBody>
      </p:sp>
    </p:spTree>
    <p:extLst>
      <p:ext uri="{BB962C8B-B14F-4D97-AF65-F5344CB8AC3E}">
        <p14:creationId xmlns:p14="http://schemas.microsoft.com/office/powerpoint/2010/main" val="364468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59F62-6D45-F1FD-83A0-EF15A35514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8A691F-8D22-1814-E7A2-1DEFA5A03F15}"/>
              </a:ext>
            </a:extLst>
          </p:cNvPr>
          <p:cNvSpPr>
            <a:spLocks noGrp="1"/>
          </p:cNvSpPr>
          <p:nvPr>
            <p:ph type="title"/>
          </p:nvPr>
        </p:nvSpPr>
        <p:spPr>
          <a:xfrm>
            <a:off x="303213" y="779463"/>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How do You prevent such situation</a:t>
            </a:r>
          </a:p>
        </p:txBody>
      </p:sp>
      <p:sp>
        <p:nvSpPr>
          <p:cNvPr id="12" name="Content Placeholder 11">
            <a:extLst>
              <a:ext uri="{FF2B5EF4-FFF2-40B4-BE49-F238E27FC236}">
                <a16:creationId xmlns:a16="http://schemas.microsoft.com/office/drawing/2014/main" id="{8EDD2298-921F-E605-F318-51D8E1D5B8E2}"/>
              </a:ext>
            </a:extLst>
          </p:cNvPr>
          <p:cNvSpPr>
            <a:spLocks noGrp="1"/>
          </p:cNvSpPr>
          <p:nvPr>
            <p:ph sz="quarter" idx="10"/>
          </p:nvPr>
        </p:nvSpPr>
        <p:spPr>
          <a:xfrm>
            <a:off x="303213" y="1547867"/>
            <a:ext cx="7637629" cy="2925011"/>
          </a:xfrm>
        </p:spPr>
        <p:txBody>
          <a:bodyPr/>
          <a:lstStyle/>
          <a:p>
            <a:endParaRPr lang="en-US" dirty="0"/>
          </a:p>
          <a:p>
            <a:r>
              <a:rPr lang="en-ZA" dirty="0"/>
              <a:t>There are a few reports that can be run regularly and timeously to ensure that by the time you start with your payroll processing elementary data issues are correct which may have a big impact on your salary calculations and salary payment process ensuring the correct salary is paid on time into the correct bank accounts.</a:t>
            </a:r>
          </a:p>
          <a:p>
            <a:pPr marL="342900" indent="-342900">
              <a:buFont typeface="Arial" panose="020B0604020202020204" pitchFamily="34" charset="0"/>
              <a:buChar char="•"/>
            </a:pPr>
            <a:endParaRPr lang="en-ZA" dirty="0"/>
          </a:p>
          <a:p>
            <a:pPr marL="685800" lvl="1" indent="-342900">
              <a:buFont typeface="Arial" panose="020B0604020202020204" pitchFamily="34" charset="0"/>
              <a:buChar char="•"/>
            </a:pPr>
            <a:r>
              <a:rPr lang="en-ZA" dirty="0"/>
              <a:t>PBOP-1 – Biographical Detail</a:t>
            </a:r>
          </a:p>
          <a:p>
            <a:pPr marL="685800" lvl="1" indent="-342900">
              <a:buFont typeface="Arial" panose="020B0604020202020204" pitchFamily="34" charset="0"/>
              <a:buChar char="•"/>
            </a:pPr>
            <a:r>
              <a:rPr lang="en-ZA" dirty="0"/>
              <a:t>PBOP-2 – Service Records</a:t>
            </a:r>
          </a:p>
          <a:p>
            <a:pPr marL="685800" lvl="1" indent="-342900">
              <a:buFont typeface="Arial" panose="020B0604020202020204" pitchFamily="34" charset="0"/>
              <a:buChar char="•"/>
            </a:pPr>
            <a:r>
              <a:rPr lang="en-ZA" dirty="0"/>
              <a:t>PAOP-4&amp;5 - Funds</a:t>
            </a:r>
          </a:p>
          <a:p>
            <a:pPr marL="685800" lvl="1" indent="-342900">
              <a:buFont typeface="Arial" panose="020B0604020202020204" pitchFamily="34" charset="0"/>
              <a:buChar char="•"/>
            </a:pPr>
            <a:r>
              <a:rPr lang="en-ZA" dirty="0"/>
              <a:t>PBOP-7 – Dependants</a:t>
            </a:r>
          </a:p>
          <a:p>
            <a:pPr marL="685800" lvl="1" indent="-342900">
              <a:buFont typeface="Arial" panose="020B0604020202020204" pitchFamily="34" charset="0"/>
              <a:buChar char="•"/>
            </a:pPr>
            <a:r>
              <a:rPr lang="en-ZA" dirty="0"/>
              <a:t>PBOP-12 – SARS Addresses</a:t>
            </a:r>
          </a:p>
          <a:p>
            <a:endParaRPr lang="en-ZA" sz="2000" dirty="0"/>
          </a:p>
        </p:txBody>
      </p:sp>
    </p:spTree>
    <p:extLst>
      <p:ext uri="{BB962C8B-B14F-4D97-AF65-F5344CB8AC3E}">
        <p14:creationId xmlns:p14="http://schemas.microsoft.com/office/powerpoint/2010/main" val="706255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A3C77-BBA6-9A46-087F-C6A426D1D3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316C9E-0DA4-BBA7-0297-B5E17BB454FD}"/>
              </a:ext>
            </a:extLst>
          </p:cNvPr>
          <p:cNvSpPr>
            <a:spLocks noGrp="1"/>
          </p:cNvSpPr>
          <p:nvPr>
            <p:ph type="title"/>
          </p:nvPr>
        </p:nvSpPr>
        <p:spPr>
          <a:xfrm>
            <a:off x="303213" y="374007"/>
            <a:ext cx="8532812" cy="1069782"/>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kumimoji="0" lang="en-GB" b="1" i="0" u="none" strike="noStrike" kern="1200" cap="none" spc="0" normalizeH="0" baseline="0" noProof="0" dirty="0">
                <a:ln>
                  <a:noFill/>
                </a:ln>
                <a:solidFill>
                  <a:srgbClr val="00AEEF"/>
                </a:solidFill>
                <a:effectLst/>
                <a:uLnTx/>
                <a:uFillTx/>
                <a:latin typeface="Calibri"/>
                <a:ea typeface="+mj-ea"/>
                <a:cs typeface="+mj-cs"/>
              </a:rPr>
            </a:br>
            <a:r>
              <a:rPr kumimoji="0" lang="en-GB" b="0" i="0" u="none" strike="noStrike" kern="1200" cap="none" spc="0" normalizeH="0" baseline="0" noProof="0" dirty="0">
                <a:ln>
                  <a:noFill/>
                </a:ln>
                <a:solidFill>
                  <a:schemeClr val="tx1">
                    <a:lumMod val="50000"/>
                  </a:schemeClr>
                </a:solidFill>
                <a:effectLst/>
                <a:uLnTx/>
                <a:uFillTx/>
                <a:latin typeface="Calibri"/>
                <a:ea typeface="+mj-ea"/>
                <a:cs typeface="+mj-cs"/>
              </a:rPr>
              <a:t>How does the Critical Payroll data impact on the Payroll system – FPRI-1 Tab 1 Page2</a:t>
            </a:r>
            <a:endParaRPr lang="en-GB" b="0" dirty="0">
              <a:solidFill>
                <a:schemeClr val="tx1">
                  <a:lumMod val="50000"/>
                </a:schemeClr>
              </a:solidFill>
            </a:endParaRPr>
          </a:p>
        </p:txBody>
      </p:sp>
      <p:sp>
        <p:nvSpPr>
          <p:cNvPr id="12" name="Content Placeholder 11">
            <a:extLst>
              <a:ext uri="{FF2B5EF4-FFF2-40B4-BE49-F238E27FC236}">
                <a16:creationId xmlns:a16="http://schemas.microsoft.com/office/drawing/2014/main" id="{BFE5F456-7B79-00F3-54FB-A1149321664C}"/>
              </a:ext>
            </a:extLst>
          </p:cNvPr>
          <p:cNvSpPr>
            <a:spLocks noGrp="1"/>
          </p:cNvSpPr>
          <p:nvPr>
            <p:ph sz="quarter" idx="10"/>
          </p:nvPr>
        </p:nvSpPr>
        <p:spPr>
          <a:xfrm>
            <a:off x="303213" y="1443789"/>
            <a:ext cx="7637629" cy="2925011"/>
          </a:xfrm>
        </p:spPr>
        <p:txBody>
          <a:bodyPr/>
          <a:lstStyle/>
          <a:p>
            <a:endParaRPr lang="en-US" sz="2000" dirty="0"/>
          </a:p>
          <a:p>
            <a:endParaRPr lang="en-ZA" sz="2000" dirty="0"/>
          </a:p>
        </p:txBody>
      </p:sp>
      <p:pic>
        <p:nvPicPr>
          <p:cNvPr id="3" name="Picture 2">
            <a:extLst>
              <a:ext uri="{FF2B5EF4-FFF2-40B4-BE49-F238E27FC236}">
                <a16:creationId xmlns:a16="http://schemas.microsoft.com/office/drawing/2014/main" id="{FC6FF21D-04F5-1EDD-6494-391D1D6A3AA0}"/>
              </a:ext>
            </a:extLst>
          </p:cNvPr>
          <p:cNvPicPr>
            <a:picLocks noChangeAspect="1"/>
          </p:cNvPicPr>
          <p:nvPr/>
        </p:nvPicPr>
        <p:blipFill>
          <a:blip r:embed="rId2"/>
          <a:stretch>
            <a:fillRect/>
          </a:stretch>
        </p:blipFill>
        <p:spPr>
          <a:xfrm>
            <a:off x="303213" y="1443789"/>
            <a:ext cx="8680269" cy="3069423"/>
          </a:xfrm>
          <a:prstGeom prst="rect">
            <a:avLst/>
          </a:prstGeom>
        </p:spPr>
      </p:pic>
    </p:spTree>
    <p:extLst>
      <p:ext uri="{BB962C8B-B14F-4D97-AF65-F5344CB8AC3E}">
        <p14:creationId xmlns:p14="http://schemas.microsoft.com/office/powerpoint/2010/main" val="347849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C699-7FFF-0F1F-D769-B1C08D63D22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6C0F701B-2C1B-D5FD-7FEE-1ED427F6730F}"/>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593C2CB6-EED5-A466-28BE-55AE7D04BB6F}"/>
              </a:ext>
            </a:extLst>
          </p:cNvPr>
          <p:cNvSpPr txBox="1"/>
          <p:nvPr/>
        </p:nvSpPr>
        <p:spPr>
          <a:xfrm>
            <a:off x="501065" y="3312792"/>
            <a:ext cx="5688180" cy="954107"/>
          </a:xfrm>
          <a:prstGeom prst="rect">
            <a:avLst/>
          </a:prstGeom>
          <a:noFill/>
        </p:spPr>
        <p:txBody>
          <a:bodyPr wrap="square" rtlCol="0">
            <a:spAutoFit/>
          </a:bodyPr>
          <a:lstStyle/>
          <a:p>
            <a:r>
              <a:rPr lang="en-US" sz="2800" b="1" dirty="0">
                <a:solidFill>
                  <a:schemeClr val="bg1"/>
                </a:solidFill>
              </a:rPr>
              <a:t>How to complete your Payroll on time?</a:t>
            </a:r>
          </a:p>
        </p:txBody>
      </p:sp>
    </p:spTree>
    <p:extLst>
      <p:ext uri="{BB962C8B-B14F-4D97-AF65-F5344CB8AC3E}">
        <p14:creationId xmlns:p14="http://schemas.microsoft.com/office/powerpoint/2010/main" val="1590787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0070-A0FF-684B-6DB6-7EBF724D8C23}"/>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E015D06-1E83-1946-2140-C1A421E75A6A}"/>
              </a:ext>
            </a:extLst>
          </p:cNvPr>
          <p:cNvSpPr>
            <a:spLocks noGrp="1"/>
          </p:cNvSpPr>
          <p:nvPr>
            <p:ph sz="quarter" idx="10"/>
          </p:nvPr>
        </p:nvSpPr>
        <p:spPr>
          <a:xfrm>
            <a:off x="303213" y="1443789"/>
            <a:ext cx="7637629" cy="2925011"/>
          </a:xfrm>
        </p:spPr>
        <p:txBody>
          <a:bodyPr/>
          <a:lstStyle/>
          <a:p>
            <a:endParaRPr lang="en-US" sz="2000" dirty="0"/>
          </a:p>
          <a:p>
            <a:endParaRPr lang="en-ZA" sz="2000" dirty="0"/>
          </a:p>
        </p:txBody>
      </p:sp>
      <p:pic>
        <p:nvPicPr>
          <p:cNvPr id="3" name="Picture 2">
            <a:extLst>
              <a:ext uri="{FF2B5EF4-FFF2-40B4-BE49-F238E27FC236}">
                <a16:creationId xmlns:a16="http://schemas.microsoft.com/office/drawing/2014/main" id="{F4715D7F-1A5E-9759-B7F4-58D98447A89C}"/>
              </a:ext>
            </a:extLst>
          </p:cNvPr>
          <p:cNvPicPr>
            <a:picLocks noChangeAspect="1"/>
          </p:cNvPicPr>
          <p:nvPr/>
        </p:nvPicPr>
        <p:blipFill>
          <a:blip r:embed="rId2"/>
          <a:stretch>
            <a:fillRect/>
          </a:stretch>
        </p:blipFill>
        <p:spPr>
          <a:xfrm>
            <a:off x="0" y="931111"/>
            <a:ext cx="9144000" cy="2906304"/>
          </a:xfrm>
          <a:prstGeom prst="rect">
            <a:avLst/>
          </a:prstGeom>
        </p:spPr>
      </p:pic>
      <p:sp>
        <p:nvSpPr>
          <p:cNvPr id="5" name="Title 4">
            <a:extLst>
              <a:ext uri="{FF2B5EF4-FFF2-40B4-BE49-F238E27FC236}">
                <a16:creationId xmlns:a16="http://schemas.microsoft.com/office/drawing/2014/main" id="{5D7038D7-AEE4-895F-FDD7-6A0B1DECCC26}"/>
              </a:ext>
            </a:extLst>
          </p:cNvPr>
          <p:cNvSpPr>
            <a:spLocks noGrp="1"/>
          </p:cNvSpPr>
          <p:nvPr>
            <p:ph type="title"/>
          </p:nvPr>
        </p:nvSpPr>
        <p:spPr>
          <a:xfrm>
            <a:off x="307975" y="315270"/>
            <a:ext cx="8532812" cy="1128519"/>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Payroll dependencies on HR and Other Data</a:t>
            </a:r>
            <a:br>
              <a:rPr kumimoji="0" lang="en-GB" b="1" i="0" u="none" strike="noStrike" kern="1200" cap="none" spc="0" normalizeH="0" baseline="0" noProof="0" dirty="0">
                <a:ln>
                  <a:noFill/>
                </a:ln>
                <a:solidFill>
                  <a:srgbClr val="00AEEF"/>
                </a:solidFill>
                <a:effectLst/>
                <a:uLnTx/>
                <a:uFillTx/>
                <a:latin typeface="Calibri"/>
                <a:ea typeface="+mj-ea"/>
                <a:cs typeface="+mj-cs"/>
              </a:rPr>
            </a:br>
            <a:br>
              <a:rPr lang="en-GB" dirty="0"/>
            </a:br>
            <a:r>
              <a:rPr lang="en-GB" b="0" dirty="0">
                <a:solidFill>
                  <a:schemeClr val="tx1">
                    <a:lumMod val="50000"/>
                  </a:schemeClr>
                </a:solidFill>
              </a:rPr>
              <a:t>What is the Problem?</a:t>
            </a:r>
          </a:p>
        </p:txBody>
      </p:sp>
    </p:spTree>
    <p:extLst>
      <p:ext uri="{BB962C8B-B14F-4D97-AF65-F5344CB8AC3E}">
        <p14:creationId xmlns:p14="http://schemas.microsoft.com/office/powerpoint/2010/main" val="2639492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41ED9-E8A4-8504-9A6B-BEFF9B5370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C38031-E719-6C92-755D-9A15A7F07B0F}"/>
              </a:ext>
            </a:extLst>
          </p:cNvPr>
          <p:cNvSpPr>
            <a:spLocks noGrp="1"/>
          </p:cNvSpPr>
          <p:nvPr>
            <p:ph type="title"/>
          </p:nvPr>
        </p:nvSpPr>
        <p:spPr>
          <a:xfrm>
            <a:off x="303213" y="425218"/>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br>
              <a:rPr lang="en-GB" dirty="0"/>
            </a:br>
            <a:endParaRPr lang="en-GB" dirty="0"/>
          </a:p>
        </p:txBody>
      </p:sp>
      <p:sp>
        <p:nvSpPr>
          <p:cNvPr id="12" name="Content Placeholder 11">
            <a:extLst>
              <a:ext uri="{FF2B5EF4-FFF2-40B4-BE49-F238E27FC236}">
                <a16:creationId xmlns:a16="http://schemas.microsoft.com/office/drawing/2014/main" id="{7C08E921-4960-AB8D-9578-5B4D38FEB41E}"/>
              </a:ext>
            </a:extLst>
          </p:cNvPr>
          <p:cNvSpPr>
            <a:spLocks noGrp="1"/>
          </p:cNvSpPr>
          <p:nvPr>
            <p:ph sz="quarter" idx="10"/>
          </p:nvPr>
        </p:nvSpPr>
        <p:spPr>
          <a:xfrm>
            <a:off x="303213" y="1443789"/>
            <a:ext cx="7637629" cy="2925011"/>
          </a:xfrm>
        </p:spPr>
        <p:txBody>
          <a:bodyPr/>
          <a:lstStyle/>
          <a:p>
            <a:endParaRPr lang="en-US" sz="2000" dirty="0"/>
          </a:p>
          <a:p>
            <a:endParaRPr lang="en-ZA" sz="2000" dirty="0"/>
          </a:p>
        </p:txBody>
      </p:sp>
      <p:pic>
        <p:nvPicPr>
          <p:cNvPr id="4" name="Picture 3" descr="A person sitting at a table with text overlay&#10;&#10;AI-generated content may be incorrect.">
            <a:extLst>
              <a:ext uri="{FF2B5EF4-FFF2-40B4-BE49-F238E27FC236}">
                <a16:creationId xmlns:a16="http://schemas.microsoft.com/office/drawing/2014/main" id="{64D6B36D-8C01-58AB-8E14-8E8A2962C2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76596" y="906231"/>
            <a:ext cx="5190807" cy="3462440"/>
          </a:xfrm>
          <a:prstGeom prst="rect">
            <a:avLst/>
          </a:prstGeom>
        </p:spPr>
      </p:pic>
    </p:spTree>
    <p:extLst>
      <p:ext uri="{BB962C8B-B14F-4D97-AF65-F5344CB8AC3E}">
        <p14:creationId xmlns:p14="http://schemas.microsoft.com/office/powerpoint/2010/main" val="3189526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065AB-0C41-5CD1-BB9A-AB0424FEEC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CA5E12-9D1A-0261-285F-97DC22000F3E}"/>
              </a:ext>
            </a:extLst>
          </p:cNvPr>
          <p:cNvSpPr>
            <a:spLocks noGrp="1"/>
          </p:cNvSpPr>
          <p:nvPr>
            <p:ph type="title"/>
          </p:nvPr>
        </p:nvSpPr>
        <p:spPr>
          <a:xfrm>
            <a:off x="303213" y="343442"/>
            <a:ext cx="8532812" cy="481013"/>
          </a:xfrm>
        </p:spPr>
        <p:txBody>
          <a:bodyPr/>
          <a:lstStyle/>
          <a:p>
            <a:r>
              <a:rPr lang="en-GB" dirty="0"/>
              <a:t>How to complete Your Payroll on Time?</a:t>
            </a:r>
          </a:p>
        </p:txBody>
      </p:sp>
      <p:sp>
        <p:nvSpPr>
          <p:cNvPr id="12" name="Content Placeholder 11">
            <a:extLst>
              <a:ext uri="{FF2B5EF4-FFF2-40B4-BE49-F238E27FC236}">
                <a16:creationId xmlns:a16="http://schemas.microsoft.com/office/drawing/2014/main" id="{C5EAD4CD-2464-13A3-8343-3B78F07CFB25}"/>
              </a:ext>
            </a:extLst>
          </p:cNvPr>
          <p:cNvSpPr>
            <a:spLocks noGrp="1"/>
          </p:cNvSpPr>
          <p:nvPr>
            <p:ph sz="quarter" idx="10"/>
          </p:nvPr>
        </p:nvSpPr>
        <p:spPr>
          <a:xfrm>
            <a:off x="303213" y="928525"/>
            <a:ext cx="8252958" cy="3455126"/>
          </a:xfrm>
        </p:spPr>
        <p:txBody>
          <a:bodyPr/>
          <a:lstStyle/>
          <a:p>
            <a:endParaRPr lang="en-US" sz="2000" dirty="0"/>
          </a:p>
          <a:p>
            <a:r>
              <a:rPr lang="en-ZA" sz="2000" dirty="0"/>
              <a:t>Before the HR Cutt off date every month run the following Validation Reports and request HR and or Payroll to act timeously on correcting data errors.</a:t>
            </a:r>
          </a:p>
          <a:p>
            <a:r>
              <a:rPr lang="en-ZA" sz="2000" dirty="0"/>
              <a:t> </a:t>
            </a:r>
          </a:p>
          <a:p>
            <a:pPr marL="342900" indent="-342900">
              <a:buFont typeface="Arial" panose="020B0604020202020204" pitchFamily="34" charset="0"/>
              <a:buChar char="•"/>
            </a:pPr>
            <a:r>
              <a:rPr lang="en-ZA" sz="1800" b="1" dirty="0"/>
              <a:t>Validate Payroll Data {FPRIV-1}</a:t>
            </a:r>
          </a:p>
          <a:p>
            <a:pPr lvl="1">
              <a:buFont typeface="+mj-lt"/>
              <a:buAutoNum type="arabicPeriod"/>
            </a:pPr>
            <a:r>
              <a:rPr lang="en-US" dirty="0"/>
              <a:t>Validation Of Salary-Related Data</a:t>
            </a:r>
          </a:p>
          <a:p>
            <a:pPr marL="1085850" lvl="2" indent="-285750">
              <a:buFont typeface="Arial" panose="020B0604020202020204" pitchFamily="34" charset="0"/>
              <a:buChar char="•"/>
            </a:pPr>
            <a:r>
              <a:rPr lang="en-US" dirty="0"/>
              <a:t>Fatal Errors:</a:t>
            </a:r>
          </a:p>
          <a:p>
            <a:pPr marL="1485900" lvl="3" indent="-228600">
              <a:buFont typeface="Arial" panose="020B0604020202020204" pitchFamily="34" charset="0"/>
              <a:buChar char="•"/>
            </a:pPr>
            <a:r>
              <a:rPr lang="en-US" dirty="0"/>
              <a:t>Invalid marital status</a:t>
            </a:r>
          </a:p>
          <a:p>
            <a:pPr marL="1485900" lvl="3" indent="-228600">
              <a:buFont typeface="Arial" panose="020B0604020202020204" pitchFamily="34" charset="0"/>
              <a:buChar char="•"/>
            </a:pPr>
            <a:r>
              <a:rPr lang="en-US" dirty="0"/>
              <a:t>Invalid increase month</a:t>
            </a:r>
          </a:p>
          <a:p>
            <a:pPr marL="1485900" lvl="3" indent="-228600">
              <a:buFont typeface="Arial" panose="020B0604020202020204" pitchFamily="34" charset="0"/>
              <a:buChar char="•"/>
            </a:pPr>
            <a:r>
              <a:rPr lang="en-US" dirty="0"/>
              <a:t>Invalid account type for payment type bank or tape transfer</a:t>
            </a:r>
          </a:p>
          <a:p>
            <a:pPr marL="1485900" lvl="3" indent="-228600">
              <a:buFont typeface="Arial" panose="020B0604020202020204" pitchFamily="34" charset="0"/>
              <a:buChar char="•"/>
            </a:pPr>
            <a:r>
              <a:rPr lang="en-US" dirty="0"/>
              <a:t>No bank account or branch code for bank or tape transfer</a:t>
            </a:r>
          </a:p>
          <a:p>
            <a:pPr marL="1485900" lvl="3" indent="-228600">
              <a:buFont typeface="Arial" panose="020B0604020202020204" pitchFamily="34" charset="0"/>
              <a:buChar char="•"/>
            </a:pPr>
            <a:r>
              <a:rPr lang="en-US" dirty="0"/>
              <a:t>Invalid bonus month</a:t>
            </a:r>
          </a:p>
          <a:p>
            <a:pPr marL="1485900" lvl="3" indent="-228600">
              <a:buFont typeface="Arial" panose="020B0604020202020204" pitchFamily="34" charset="0"/>
              <a:buChar char="•"/>
            </a:pPr>
            <a:r>
              <a:rPr lang="en-US" dirty="0"/>
              <a:t>Tax-on-bonus indicator is equal to “M” for bonus month equal to 0 or null</a:t>
            </a:r>
          </a:p>
          <a:p>
            <a:pPr marL="1485900" lvl="3" indent="-228600">
              <a:buFont typeface="Arial" panose="020B0604020202020204" pitchFamily="34" charset="0"/>
              <a:buChar char="•"/>
            </a:pPr>
            <a:r>
              <a:rPr lang="en-US" dirty="0"/>
              <a:t>Invalid calculation number or pay date</a:t>
            </a:r>
          </a:p>
          <a:p>
            <a:endParaRPr lang="en-ZA" sz="2000" dirty="0"/>
          </a:p>
        </p:txBody>
      </p:sp>
    </p:spTree>
    <p:extLst>
      <p:ext uri="{BB962C8B-B14F-4D97-AF65-F5344CB8AC3E}">
        <p14:creationId xmlns:p14="http://schemas.microsoft.com/office/powerpoint/2010/main" val="319919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25809" y="1883007"/>
            <a:ext cx="3375245" cy="1707686"/>
          </a:xfrm>
        </p:spPr>
        <p:txBody>
          <a:bodyPr/>
          <a:lstStyle/>
          <a:p>
            <a:pPr marL="171450" indent="-171450">
              <a:buFont typeface="Wingdings" panose="05000000000000000000" pitchFamily="2" charset="2"/>
              <a:buChar char="§"/>
            </a:pPr>
            <a:r>
              <a:rPr lang="en-US" dirty="0"/>
              <a:t>W</a:t>
            </a:r>
            <a:r>
              <a:rPr lang="en-US" sz="1200" dirty="0"/>
              <a:t>hat is an Integrated system?</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Payroll dependency on HR and Other data</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How to complete your Payroll on time?</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How to complete your IRP5 Submission on time?</a:t>
            </a:r>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7AAEE-DE81-952A-B227-F02B1D4214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557784-46CD-1A67-40CA-735B5F77D60D}"/>
              </a:ext>
            </a:extLst>
          </p:cNvPr>
          <p:cNvSpPr>
            <a:spLocks noGrp="1"/>
          </p:cNvSpPr>
          <p:nvPr>
            <p:ph type="title"/>
          </p:nvPr>
        </p:nvSpPr>
        <p:spPr>
          <a:xfrm>
            <a:off x="305594" y="373179"/>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E96E97E2-5427-F501-7E90-06F266FA6EA3}"/>
              </a:ext>
            </a:extLst>
          </p:cNvPr>
          <p:cNvSpPr>
            <a:spLocks noGrp="1"/>
          </p:cNvSpPr>
          <p:nvPr>
            <p:ph sz="quarter" idx="10"/>
          </p:nvPr>
        </p:nvSpPr>
        <p:spPr>
          <a:xfrm>
            <a:off x="305594" y="987998"/>
            <a:ext cx="8252958" cy="3455126"/>
          </a:xfrm>
        </p:spPr>
        <p:txBody>
          <a:bodyPr/>
          <a:lstStyle/>
          <a:p>
            <a:endParaRPr lang="en-US" sz="2000" dirty="0"/>
          </a:p>
          <a:p>
            <a:r>
              <a:rPr lang="en-ZA" sz="2000" dirty="0"/>
              <a:t>Before the HR Cutt off date every month run the following</a:t>
            </a:r>
          </a:p>
          <a:p>
            <a:r>
              <a:rPr lang="en-ZA" sz="2000" dirty="0"/>
              <a:t> </a:t>
            </a:r>
          </a:p>
          <a:p>
            <a:pPr marL="342900" indent="-342900">
              <a:buFont typeface="Arial" panose="020B0604020202020204" pitchFamily="34" charset="0"/>
              <a:buChar char="•"/>
            </a:pPr>
            <a:r>
              <a:rPr lang="en-ZA" sz="1800" b="1" dirty="0"/>
              <a:t>Validate Payroll Data {FPRIV-1}</a:t>
            </a:r>
          </a:p>
          <a:p>
            <a:pPr lvl="1">
              <a:buFont typeface="+mj-lt"/>
              <a:buAutoNum type="arabicPeriod"/>
            </a:pPr>
            <a:r>
              <a:rPr lang="en-US" dirty="0"/>
              <a:t>Validation Of Salary-Related Data</a:t>
            </a:r>
          </a:p>
          <a:p>
            <a:pPr marL="1085850" lvl="2" indent="-285750">
              <a:buFont typeface="Arial" panose="020B0604020202020204" pitchFamily="34" charset="0"/>
              <a:buChar char="•"/>
            </a:pPr>
            <a:r>
              <a:rPr lang="en-US" dirty="0"/>
              <a:t>Fatal Errors:</a:t>
            </a:r>
          </a:p>
          <a:p>
            <a:pPr marL="1485900" lvl="3" indent="-228600">
              <a:buFont typeface="Arial" panose="020B0604020202020204" pitchFamily="34" charset="0"/>
              <a:buChar char="•"/>
            </a:pPr>
            <a:r>
              <a:rPr lang="en-US" dirty="0"/>
              <a:t>No notch record in the Salary Notch Record table. (A notch value of 0 should exist for Paid By Claim employees.)</a:t>
            </a:r>
          </a:p>
          <a:p>
            <a:pPr marL="1085850" lvl="2" indent="-285750">
              <a:buFont typeface="Arial" panose="020B0604020202020204" pitchFamily="34" charset="0"/>
              <a:buChar char="•"/>
            </a:pPr>
            <a:r>
              <a:rPr lang="en-US" dirty="0"/>
              <a:t>Warnings:</a:t>
            </a:r>
          </a:p>
          <a:p>
            <a:pPr marL="1485900" lvl="3" indent="-228600">
              <a:buFont typeface="Arial" panose="020B0604020202020204" pitchFamily="34" charset="0"/>
              <a:buChar char="•"/>
            </a:pPr>
            <a:r>
              <a:rPr lang="en-US" dirty="0"/>
              <a:t>Invalid tax-on-bonus indicator</a:t>
            </a:r>
          </a:p>
          <a:p>
            <a:pPr marL="1485900" lvl="3" indent="-228600">
              <a:buFont typeface="Arial" panose="020B0604020202020204" pitchFamily="34" charset="0"/>
              <a:buChar char="•"/>
            </a:pPr>
            <a:r>
              <a:rPr lang="en-US" dirty="0"/>
              <a:t>Invalid payment type</a:t>
            </a:r>
          </a:p>
          <a:p>
            <a:pPr marL="1485900" lvl="3" indent="-228600">
              <a:buFont typeface="Arial" panose="020B0604020202020204" pitchFamily="34" charset="0"/>
              <a:buChar char="•"/>
            </a:pPr>
            <a:r>
              <a:rPr lang="en-US" dirty="0"/>
              <a:t> “C” Records without “Q” records.  (Payroll calculations without cheques.)</a:t>
            </a:r>
          </a:p>
          <a:p>
            <a:endParaRPr lang="en-ZA" sz="2000" dirty="0"/>
          </a:p>
        </p:txBody>
      </p:sp>
    </p:spTree>
    <p:extLst>
      <p:ext uri="{BB962C8B-B14F-4D97-AF65-F5344CB8AC3E}">
        <p14:creationId xmlns:p14="http://schemas.microsoft.com/office/powerpoint/2010/main" val="1854270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C981D-3A50-9F4A-3F41-2D0684FC8E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1CFC26-CF01-5984-4954-F07678C9AEB8}"/>
              </a:ext>
            </a:extLst>
          </p:cNvPr>
          <p:cNvSpPr>
            <a:spLocks noGrp="1"/>
          </p:cNvSpPr>
          <p:nvPr>
            <p:ph type="title"/>
          </p:nvPr>
        </p:nvSpPr>
        <p:spPr>
          <a:xfrm>
            <a:off x="305594" y="358311"/>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5E198C91-50F6-1E05-3D50-6AD32EF0DE39}"/>
              </a:ext>
            </a:extLst>
          </p:cNvPr>
          <p:cNvSpPr>
            <a:spLocks noGrp="1"/>
          </p:cNvSpPr>
          <p:nvPr>
            <p:ph sz="quarter" idx="10"/>
          </p:nvPr>
        </p:nvSpPr>
        <p:spPr>
          <a:xfrm>
            <a:off x="305594" y="1025168"/>
            <a:ext cx="8252958" cy="3455126"/>
          </a:xfrm>
        </p:spPr>
        <p:txBody>
          <a:bodyPr/>
          <a:lstStyle/>
          <a:p>
            <a:endParaRPr lang="en-US" sz="2000" dirty="0"/>
          </a:p>
          <a:p>
            <a:r>
              <a:rPr lang="en-ZA" sz="2000" dirty="0"/>
              <a:t>Before the HR Cutt off date every month run the following</a:t>
            </a:r>
          </a:p>
          <a:p>
            <a:r>
              <a:rPr lang="en-ZA" sz="2000" dirty="0"/>
              <a:t> </a:t>
            </a:r>
          </a:p>
          <a:p>
            <a:pPr marL="342900" indent="-342900">
              <a:buFont typeface="Arial" panose="020B0604020202020204" pitchFamily="34" charset="0"/>
              <a:buChar char="•"/>
            </a:pPr>
            <a:r>
              <a:rPr lang="en-ZA" sz="1800" b="1" dirty="0"/>
              <a:t>Validate Payroll Data {FPRIV-1}</a:t>
            </a:r>
          </a:p>
          <a:p>
            <a:pPr marL="914400" lvl="2"/>
            <a:r>
              <a:rPr lang="en-US" sz="1800" dirty="0"/>
              <a:t> </a:t>
            </a:r>
          </a:p>
          <a:p>
            <a:r>
              <a:rPr lang="en-US" dirty="0"/>
              <a:t>           2. Validation Of Fund Membership Records</a:t>
            </a:r>
          </a:p>
          <a:p>
            <a:pPr marL="742950" lvl="1" indent="-285750">
              <a:buFont typeface="Arial" panose="020B0604020202020204" pitchFamily="34" charset="0"/>
              <a:buChar char="•"/>
            </a:pPr>
            <a:r>
              <a:rPr lang="en-US" dirty="0"/>
              <a:t>Fatal Error</a:t>
            </a:r>
          </a:p>
          <a:p>
            <a:pPr marL="1143000" lvl="2" indent="-228600">
              <a:buFont typeface="Arial" panose="020B0604020202020204" pitchFamily="34" charset="0"/>
              <a:buChar char="•"/>
            </a:pPr>
            <a:r>
              <a:rPr lang="en-US" dirty="0"/>
              <a:t>Duplicate end dates</a:t>
            </a:r>
          </a:p>
          <a:p>
            <a:endParaRPr lang="en-ZA" sz="2000" dirty="0"/>
          </a:p>
        </p:txBody>
      </p:sp>
    </p:spTree>
    <p:extLst>
      <p:ext uri="{BB962C8B-B14F-4D97-AF65-F5344CB8AC3E}">
        <p14:creationId xmlns:p14="http://schemas.microsoft.com/office/powerpoint/2010/main" val="2080321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9D737-7EDA-7AAD-41B0-215AFBE427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615232-40C5-F000-156E-24CD8C356150}"/>
              </a:ext>
            </a:extLst>
          </p:cNvPr>
          <p:cNvSpPr>
            <a:spLocks noGrp="1"/>
          </p:cNvSpPr>
          <p:nvPr>
            <p:ph type="title"/>
          </p:nvPr>
        </p:nvSpPr>
        <p:spPr>
          <a:xfrm>
            <a:off x="305594" y="350876"/>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64384416-5E39-94C8-BE70-4E34C2976895}"/>
              </a:ext>
            </a:extLst>
          </p:cNvPr>
          <p:cNvSpPr>
            <a:spLocks noGrp="1"/>
          </p:cNvSpPr>
          <p:nvPr>
            <p:ph sz="quarter" idx="10"/>
          </p:nvPr>
        </p:nvSpPr>
        <p:spPr>
          <a:xfrm>
            <a:off x="305594" y="958262"/>
            <a:ext cx="8252958" cy="3455126"/>
          </a:xfrm>
        </p:spPr>
        <p:txBody>
          <a:bodyPr/>
          <a:lstStyle/>
          <a:p>
            <a:endParaRPr lang="en-US" sz="2000" dirty="0"/>
          </a:p>
          <a:p>
            <a:r>
              <a:rPr lang="en-ZA" sz="2000" dirty="0"/>
              <a:t>Before the HR Cutt off date every month run the following</a:t>
            </a:r>
          </a:p>
          <a:p>
            <a:r>
              <a:rPr lang="en-ZA" sz="2000" dirty="0"/>
              <a:t> </a:t>
            </a:r>
          </a:p>
          <a:p>
            <a:pPr marL="342900" indent="-342900">
              <a:buFont typeface="Arial" panose="020B0604020202020204" pitchFamily="34" charset="0"/>
              <a:buChar char="•"/>
            </a:pPr>
            <a:r>
              <a:rPr lang="en-ZA" sz="1800" b="1" dirty="0"/>
              <a:t>Validate Payroll Data {FPRIV-1}</a:t>
            </a:r>
          </a:p>
          <a:p>
            <a:r>
              <a:rPr lang="en-US" dirty="0"/>
              <a:t>          3. Validation Of Service Records</a:t>
            </a:r>
          </a:p>
          <a:p>
            <a:pPr marL="742950" lvl="1" indent="-285750">
              <a:buFont typeface="Arial" panose="020B0604020202020204" pitchFamily="34" charset="0"/>
              <a:buChar char="•"/>
            </a:pPr>
            <a:r>
              <a:rPr lang="en-US" dirty="0"/>
              <a:t>Fatal Errors:</a:t>
            </a:r>
          </a:p>
          <a:p>
            <a:pPr marL="1143000" lvl="2" indent="-228600">
              <a:buFont typeface="Arial" panose="020B0604020202020204" pitchFamily="34" charset="0"/>
              <a:buChar char="•"/>
            </a:pPr>
            <a:r>
              <a:rPr lang="en-US" dirty="0"/>
              <a:t>No service records at all</a:t>
            </a:r>
          </a:p>
          <a:p>
            <a:pPr marL="1143000" lvl="2" indent="-228600">
              <a:buFont typeface="Arial" panose="020B0604020202020204" pitchFamily="34" charset="0"/>
              <a:buChar char="•"/>
            </a:pPr>
            <a:r>
              <a:rPr lang="en-US" dirty="0"/>
              <a:t>Duplicate start dates</a:t>
            </a:r>
          </a:p>
          <a:p>
            <a:pPr marL="1143000" lvl="2" indent="-228600">
              <a:buFont typeface="Arial" panose="020B0604020202020204" pitchFamily="34" charset="0"/>
              <a:buChar char="•"/>
            </a:pPr>
            <a:r>
              <a:rPr lang="en-US" dirty="0"/>
              <a:t>Duplicate end dates</a:t>
            </a:r>
          </a:p>
          <a:p>
            <a:pPr marL="1143000" lvl="2" indent="-228600">
              <a:buFont typeface="Arial" panose="020B0604020202020204" pitchFamily="34" charset="0"/>
              <a:buChar char="•"/>
            </a:pPr>
            <a:r>
              <a:rPr lang="en-US" dirty="0"/>
              <a:t>Start date on record bigger than end date</a:t>
            </a:r>
          </a:p>
          <a:p>
            <a:pPr marL="1143000" lvl="2" indent="-228600">
              <a:buFont typeface="Arial" panose="020B0604020202020204" pitchFamily="34" charset="0"/>
              <a:buChar char="•"/>
            </a:pPr>
            <a:r>
              <a:rPr lang="en-US" dirty="0"/>
              <a:t>End date of record is bigger than start date of next</a:t>
            </a:r>
          </a:p>
          <a:p>
            <a:pPr marL="1143000" lvl="2" indent="-228600">
              <a:buFont typeface="Arial" panose="020B0604020202020204" pitchFamily="34" charset="0"/>
              <a:buChar char="•"/>
            </a:pPr>
            <a:r>
              <a:rPr lang="en-US" dirty="0"/>
              <a:t>No record with start date = appointment date</a:t>
            </a:r>
          </a:p>
          <a:p>
            <a:pPr marL="1143000" lvl="2" indent="-228600">
              <a:buFont typeface="Arial" panose="020B0604020202020204" pitchFamily="34" charset="0"/>
              <a:buChar char="•"/>
            </a:pPr>
            <a:r>
              <a:rPr lang="en-US" dirty="0"/>
              <a:t>No record with end date = resignation date</a:t>
            </a:r>
          </a:p>
          <a:p>
            <a:pPr marL="1143000" lvl="2" indent="-228600">
              <a:buFont typeface="Arial" panose="020B0604020202020204" pitchFamily="34" charset="0"/>
              <a:buChar char="•"/>
            </a:pPr>
            <a:r>
              <a:rPr lang="en-US" dirty="0"/>
              <a:t>Record has no end date, but resignation date exists</a:t>
            </a:r>
          </a:p>
          <a:p>
            <a:endParaRPr lang="en-ZA" sz="2000" dirty="0"/>
          </a:p>
        </p:txBody>
      </p:sp>
    </p:spTree>
    <p:extLst>
      <p:ext uri="{BB962C8B-B14F-4D97-AF65-F5344CB8AC3E}">
        <p14:creationId xmlns:p14="http://schemas.microsoft.com/office/powerpoint/2010/main" val="2681892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5CD6E-2B9B-A8A2-F296-7918642712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4C0004D-5829-3D25-9B5D-F7F081AD275F}"/>
              </a:ext>
            </a:extLst>
          </p:cNvPr>
          <p:cNvSpPr>
            <a:spLocks noGrp="1"/>
          </p:cNvSpPr>
          <p:nvPr>
            <p:ph type="title"/>
          </p:nvPr>
        </p:nvSpPr>
        <p:spPr>
          <a:xfrm>
            <a:off x="305594" y="358311"/>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EA52848D-0451-0B57-8F3A-7A13C96CD530}"/>
              </a:ext>
            </a:extLst>
          </p:cNvPr>
          <p:cNvSpPr>
            <a:spLocks noGrp="1"/>
          </p:cNvSpPr>
          <p:nvPr>
            <p:ph sz="quarter" idx="10"/>
          </p:nvPr>
        </p:nvSpPr>
        <p:spPr>
          <a:xfrm>
            <a:off x="305594" y="965696"/>
            <a:ext cx="8252958" cy="3455126"/>
          </a:xfrm>
        </p:spPr>
        <p:txBody>
          <a:bodyPr/>
          <a:lstStyle/>
          <a:p>
            <a:endParaRPr lang="en-US" sz="2000" dirty="0"/>
          </a:p>
          <a:p>
            <a:r>
              <a:rPr lang="en-ZA" sz="2000" dirty="0"/>
              <a:t>Before the HR Cutt off date every month run the following</a:t>
            </a:r>
          </a:p>
          <a:p>
            <a:r>
              <a:rPr lang="en-ZA" sz="2000" dirty="0"/>
              <a:t> </a:t>
            </a:r>
          </a:p>
          <a:p>
            <a:pPr marL="342900" indent="-342900">
              <a:buFont typeface="Arial" panose="020B0604020202020204" pitchFamily="34" charset="0"/>
              <a:buChar char="•"/>
            </a:pPr>
            <a:r>
              <a:rPr lang="en-ZA" sz="1800" b="1" dirty="0"/>
              <a:t>Validate Payroll Data {FPRIV-1}</a:t>
            </a:r>
          </a:p>
          <a:p>
            <a:r>
              <a:rPr lang="en-US" dirty="0"/>
              <a:t>          3. Validation Of Service Records</a:t>
            </a:r>
          </a:p>
          <a:p>
            <a:pPr marL="742950" lvl="1" indent="-285750">
              <a:buFont typeface="Arial" panose="020B0604020202020204" pitchFamily="34" charset="0"/>
              <a:buChar char="•"/>
            </a:pPr>
            <a:r>
              <a:rPr lang="en-US" dirty="0"/>
              <a:t>Fatal Errors:</a:t>
            </a:r>
          </a:p>
          <a:p>
            <a:pPr marL="1143000" lvl="2" indent="-228600">
              <a:buFont typeface="Arial" panose="020B0604020202020204" pitchFamily="34" charset="0"/>
              <a:buChar char="•"/>
            </a:pPr>
            <a:r>
              <a:rPr lang="en-US" dirty="0"/>
              <a:t>Record with no end date is followed by record with end date</a:t>
            </a:r>
          </a:p>
          <a:p>
            <a:pPr marL="742950" lvl="1" indent="-285750">
              <a:buFont typeface="Arial" panose="020B0604020202020204" pitchFamily="34" charset="0"/>
              <a:buChar char="•"/>
            </a:pPr>
            <a:r>
              <a:rPr lang="en-US" dirty="0"/>
              <a:t>Warnings:</a:t>
            </a:r>
          </a:p>
          <a:p>
            <a:pPr marL="1143000" lvl="2" indent="-228600">
              <a:buFont typeface="Arial" panose="020B0604020202020204" pitchFamily="34" charset="0"/>
              <a:buChar char="•"/>
            </a:pPr>
            <a:r>
              <a:rPr lang="en-US" dirty="0"/>
              <a:t>Post, Rank or Appointment code or name missing</a:t>
            </a:r>
          </a:p>
          <a:p>
            <a:endParaRPr lang="en-ZA" sz="2000" dirty="0"/>
          </a:p>
        </p:txBody>
      </p:sp>
    </p:spTree>
    <p:extLst>
      <p:ext uri="{BB962C8B-B14F-4D97-AF65-F5344CB8AC3E}">
        <p14:creationId xmlns:p14="http://schemas.microsoft.com/office/powerpoint/2010/main" val="1281877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80F3C-490E-11F1-CC79-DEFC2A74D1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31CD6D-8FB4-86E3-61B9-8D28F56D3596}"/>
              </a:ext>
            </a:extLst>
          </p:cNvPr>
          <p:cNvSpPr>
            <a:spLocks noGrp="1"/>
          </p:cNvSpPr>
          <p:nvPr>
            <p:ph type="title"/>
          </p:nvPr>
        </p:nvSpPr>
        <p:spPr>
          <a:xfrm>
            <a:off x="303213" y="350876"/>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21953EB3-44EB-CAA2-1647-61D4B17AB4E7}"/>
              </a:ext>
            </a:extLst>
          </p:cNvPr>
          <p:cNvSpPr>
            <a:spLocks noGrp="1"/>
          </p:cNvSpPr>
          <p:nvPr>
            <p:ph sz="quarter" idx="10"/>
          </p:nvPr>
        </p:nvSpPr>
        <p:spPr>
          <a:xfrm>
            <a:off x="303213" y="906223"/>
            <a:ext cx="8252958" cy="3455126"/>
          </a:xfrm>
        </p:spPr>
        <p:txBody>
          <a:bodyPr/>
          <a:lstStyle/>
          <a:p>
            <a:endParaRPr lang="en-US" sz="2000" dirty="0"/>
          </a:p>
          <a:p>
            <a:r>
              <a:rPr lang="en-ZA" sz="2000" dirty="0"/>
              <a:t>Before the HR Cutt off date every month run the following</a:t>
            </a:r>
          </a:p>
          <a:p>
            <a:r>
              <a:rPr lang="en-ZA" sz="2000" dirty="0"/>
              <a:t> </a:t>
            </a:r>
          </a:p>
          <a:p>
            <a:pPr marL="342900" indent="-342900">
              <a:buFont typeface="Arial" panose="020B0604020202020204" pitchFamily="34" charset="0"/>
              <a:buChar char="•"/>
            </a:pPr>
            <a:r>
              <a:rPr lang="en-US" sz="1800" b="1" dirty="0"/>
              <a:t>Salary Transactions After Resignation  {FPRIV-2}</a:t>
            </a:r>
            <a:r>
              <a:rPr lang="en-US" sz="1800" dirty="0"/>
              <a:t>     </a:t>
            </a:r>
          </a:p>
          <a:p>
            <a:endParaRPr lang="en-US" sz="2000" dirty="0"/>
          </a:p>
          <a:p>
            <a:r>
              <a:rPr lang="en-US" dirty="0"/>
              <a:t>         If a user has introduced late transactions into the system by artificially extending a person's service period and then</a:t>
            </a:r>
          </a:p>
          <a:p>
            <a:r>
              <a:rPr lang="en-US" dirty="0"/>
              <a:t>         subsequently re-setting the resignation date to the correct value, both the IRP5 and STATS 4.07 information will be incorrect for</a:t>
            </a:r>
          </a:p>
          <a:p>
            <a:r>
              <a:rPr lang="en-US" dirty="0"/>
              <a:t>         such a person.</a:t>
            </a:r>
          </a:p>
          <a:p>
            <a:r>
              <a:rPr lang="en-US" dirty="0"/>
              <a:t>         This report highlights the existence of such salary transactions. The user must then correct the situation by doing the required</a:t>
            </a:r>
          </a:p>
          <a:p>
            <a:r>
              <a:rPr lang="en-US" dirty="0"/>
              <a:t>         late rollbacks and calculations.</a:t>
            </a:r>
          </a:p>
          <a:p>
            <a:endParaRPr lang="en-US" dirty="0"/>
          </a:p>
          <a:p>
            <a:endParaRPr lang="en-US" dirty="0"/>
          </a:p>
          <a:p>
            <a:pPr marL="342900" indent="-342900">
              <a:buFont typeface="Arial" panose="020B0604020202020204" pitchFamily="34" charset="0"/>
              <a:buChar char="•"/>
            </a:pPr>
            <a:r>
              <a:rPr lang="en-US" sz="1800" b="1" dirty="0">
                <a:effectLst/>
              </a:rPr>
              <a:t>Individual E/D and Stop Payments {FPRIV-3}</a:t>
            </a:r>
          </a:p>
          <a:p>
            <a:endParaRPr lang="en-US" sz="2000" b="1" dirty="0">
              <a:effectLst/>
            </a:endParaRPr>
          </a:p>
          <a:p>
            <a:r>
              <a:rPr lang="en-US" dirty="0"/>
              <a:t>          A Stop Payment indicator can be set to (Y)es for an employee on Fixed Salary Detail {FPRI-1}, whilst there may have been  </a:t>
            </a:r>
          </a:p>
          <a:p>
            <a:r>
              <a:rPr lang="en-US" dirty="0"/>
              <a:t>          Individual E/D's {FPRI-2} that have been advised for the period during which the Stop Payment was in effect.  The danger</a:t>
            </a:r>
          </a:p>
          <a:p>
            <a:r>
              <a:rPr lang="en-US" dirty="0"/>
              <a:t>          however, then exists that these E/D's will “fall through the cracks” and never be processed by the salary calculation programs.</a:t>
            </a:r>
          </a:p>
          <a:p>
            <a:r>
              <a:rPr lang="en-US" dirty="0"/>
              <a:t>          This Jasper report highlights such cases and allows the salaries department to take the appropriate action.</a:t>
            </a:r>
            <a:endParaRPr lang="en-ZA" dirty="0"/>
          </a:p>
        </p:txBody>
      </p:sp>
    </p:spTree>
    <p:extLst>
      <p:ext uri="{BB962C8B-B14F-4D97-AF65-F5344CB8AC3E}">
        <p14:creationId xmlns:p14="http://schemas.microsoft.com/office/powerpoint/2010/main" val="2093901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1A080-384F-7B0D-3C18-3FBAF22F94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46F8FF-6A62-3232-2687-C16509FE2C20}"/>
              </a:ext>
            </a:extLst>
          </p:cNvPr>
          <p:cNvSpPr>
            <a:spLocks noGrp="1"/>
          </p:cNvSpPr>
          <p:nvPr>
            <p:ph type="title"/>
          </p:nvPr>
        </p:nvSpPr>
        <p:spPr>
          <a:xfrm>
            <a:off x="303213" y="350876"/>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4424B6C4-0364-DE10-29DD-3B84B3D13E4B}"/>
              </a:ext>
            </a:extLst>
          </p:cNvPr>
          <p:cNvSpPr>
            <a:spLocks noGrp="1"/>
          </p:cNvSpPr>
          <p:nvPr>
            <p:ph sz="quarter" idx="10"/>
          </p:nvPr>
        </p:nvSpPr>
        <p:spPr>
          <a:xfrm>
            <a:off x="303213" y="928525"/>
            <a:ext cx="8252958" cy="3455126"/>
          </a:xfrm>
        </p:spPr>
        <p:txBody>
          <a:bodyPr/>
          <a:lstStyle/>
          <a:p>
            <a:endParaRPr lang="en-US" sz="2000" dirty="0"/>
          </a:p>
          <a:p>
            <a:r>
              <a:rPr lang="en-ZA" sz="2000" dirty="0"/>
              <a:t>Before the HR Cutt off date every month run the following</a:t>
            </a:r>
          </a:p>
          <a:p>
            <a:endParaRPr lang="en-ZA" sz="2000" dirty="0"/>
          </a:p>
          <a:p>
            <a:pPr marL="342900" indent="-342900">
              <a:buFont typeface="Arial" panose="020B0604020202020204" pitchFamily="34" charset="0"/>
              <a:buChar char="•"/>
            </a:pPr>
            <a:r>
              <a:rPr lang="en-ZA" sz="2000" dirty="0"/>
              <a:t> </a:t>
            </a:r>
            <a:r>
              <a:rPr lang="en-ZA" sz="1800" b="1" dirty="0"/>
              <a:t>Validate ACB Credits  {FPRIV-4}</a:t>
            </a:r>
            <a:endParaRPr lang="en-ZA" sz="1800" dirty="0"/>
          </a:p>
          <a:p>
            <a:r>
              <a:rPr lang="en-US" dirty="0"/>
              <a:t>             The user is given the opportunity of validating the information entered in {FPRI-2b2}. This report will be used to validate that</a:t>
            </a:r>
          </a:p>
          <a:p>
            <a:r>
              <a:rPr lang="en-US" dirty="0"/>
              <a:t>             the banking detail linked to the transaction is correct</a:t>
            </a:r>
          </a:p>
          <a:p>
            <a:r>
              <a:rPr lang="en-US" dirty="0"/>
              <a:t>              </a:t>
            </a:r>
            <a:r>
              <a:rPr lang="en-US" b="0" dirty="0">
                <a:effectLst/>
              </a:rPr>
              <a:t>The report consists of two sections:</a:t>
            </a:r>
            <a:br>
              <a:rPr lang="en-US" dirty="0"/>
            </a:br>
            <a:r>
              <a:rPr lang="en-US" dirty="0"/>
              <a:t>             </a:t>
            </a:r>
            <a:r>
              <a:rPr lang="en-US" b="0" dirty="0">
                <a:effectLst/>
              </a:rPr>
              <a:t>1.        Those transactions found in {</a:t>
            </a:r>
            <a:r>
              <a:rPr kumimoji="0" lang="en-US" sz="1200" b="0" i="0" u="none" strike="noStrike" kern="1200" cap="none" spc="0" normalizeH="0" baseline="0" noProof="0" dirty="0">
                <a:ln>
                  <a:noFill/>
                </a:ln>
                <a:solidFill>
                  <a:srgbClr val="5F6369"/>
                </a:solidFill>
                <a:effectLst/>
                <a:uLnTx/>
                <a:uFillTx/>
                <a:latin typeface="Calibri"/>
                <a:ea typeface="+mn-ea"/>
                <a:cs typeface="+mn-cs"/>
              </a:rPr>
              <a:t>FPRI-2b1</a:t>
            </a:r>
            <a:r>
              <a:rPr lang="en-US" b="0" dirty="0">
                <a:effectLst/>
              </a:rPr>
              <a:t>}, but not in {FPRI-2b2}.</a:t>
            </a:r>
            <a:br>
              <a:rPr lang="en-US" dirty="0"/>
            </a:br>
            <a:r>
              <a:rPr lang="en-US" dirty="0"/>
              <a:t>             </a:t>
            </a:r>
            <a:r>
              <a:rPr lang="en-US" b="0" dirty="0">
                <a:effectLst/>
              </a:rPr>
              <a:t>2.        Those transactions found in {FPRI-2b2}, but not in {FPRI-2b1}.</a:t>
            </a:r>
            <a:endParaRPr lang="en-US" dirty="0"/>
          </a:p>
          <a:p>
            <a:r>
              <a:rPr lang="en-US" sz="2000" dirty="0"/>
              <a:t>      </a:t>
            </a:r>
            <a:endParaRPr lang="en-US" dirty="0"/>
          </a:p>
          <a:p>
            <a:endParaRPr lang="en-US" sz="2000" dirty="0"/>
          </a:p>
          <a:p>
            <a:pPr marL="342900" indent="-342900">
              <a:buFont typeface="Arial" panose="020B0604020202020204" pitchFamily="34" charset="0"/>
              <a:buChar char="•"/>
            </a:pPr>
            <a:r>
              <a:rPr lang="en-US" sz="1800" b="1" dirty="0"/>
              <a:t>Validate Bonus Month and ID Number {FPRIV-5}</a:t>
            </a:r>
            <a:endParaRPr lang="en-US" sz="1800" b="1" dirty="0">
              <a:effectLst/>
            </a:endParaRPr>
          </a:p>
          <a:p>
            <a:r>
              <a:rPr lang="en-US" dirty="0"/>
              <a:t>           The user is given the opportunity of validating the information regarding bonus month, birth date and the first six characters of</a:t>
            </a:r>
          </a:p>
          <a:p>
            <a:r>
              <a:rPr lang="en-US" dirty="0"/>
              <a:t>           the ID number, entered in {PBOP-1} and {FPRM-6}</a:t>
            </a:r>
            <a:br>
              <a:rPr lang="en-US" dirty="0"/>
            </a:br>
            <a:br>
              <a:rPr lang="en-US" dirty="0"/>
            </a:br>
            <a:endParaRPr lang="en-ZA" dirty="0"/>
          </a:p>
        </p:txBody>
      </p:sp>
    </p:spTree>
    <p:extLst>
      <p:ext uri="{BB962C8B-B14F-4D97-AF65-F5344CB8AC3E}">
        <p14:creationId xmlns:p14="http://schemas.microsoft.com/office/powerpoint/2010/main" val="2648543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3B54E-D89D-ED24-040A-08428BCA43E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A6F733-B350-06DB-7A4B-F19CE77C3BE6}"/>
              </a:ext>
            </a:extLst>
          </p:cNvPr>
          <p:cNvSpPr>
            <a:spLocks noGrp="1"/>
          </p:cNvSpPr>
          <p:nvPr>
            <p:ph type="title"/>
          </p:nvPr>
        </p:nvSpPr>
        <p:spPr>
          <a:xfrm>
            <a:off x="305594" y="350876"/>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0662BFB3-941D-DA88-14E2-D0B8BC4E1602}"/>
              </a:ext>
            </a:extLst>
          </p:cNvPr>
          <p:cNvSpPr>
            <a:spLocks noGrp="1"/>
          </p:cNvSpPr>
          <p:nvPr>
            <p:ph sz="quarter" idx="10"/>
          </p:nvPr>
        </p:nvSpPr>
        <p:spPr>
          <a:xfrm>
            <a:off x="305594" y="906223"/>
            <a:ext cx="8252958" cy="3455126"/>
          </a:xfrm>
        </p:spPr>
        <p:txBody>
          <a:bodyPr/>
          <a:lstStyle/>
          <a:p>
            <a:endParaRPr lang="en-US" sz="2000" dirty="0"/>
          </a:p>
          <a:p>
            <a:r>
              <a:rPr lang="en-ZA" sz="2000" dirty="0"/>
              <a:t>Before the HR Cutt off date every month run the following</a:t>
            </a:r>
          </a:p>
          <a:p>
            <a:endParaRPr lang="en-ZA" sz="2000" dirty="0"/>
          </a:p>
          <a:p>
            <a:pPr marL="342900" indent="-342900">
              <a:buFont typeface="Arial" panose="020B0604020202020204" pitchFamily="34" charset="0"/>
              <a:buChar char="•"/>
            </a:pPr>
            <a:r>
              <a:rPr lang="fr-FR" sz="1800" b="1" dirty="0"/>
              <a:t> </a:t>
            </a:r>
            <a:r>
              <a:rPr kumimoji="0" lang="en-US" sz="1800" b="1" i="0" u="none" strike="noStrike" kern="1200" cap="none" spc="0" normalizeH="0" baseline="0" noProof="0" dirty="0">
                <a:ln>
                  <a:noFill/>
                </a:ln>
                <a:solidFill>
                  <a:srgbClr val="5F6369"/>
                </a:solidFill>
                <a:effectLst/>
                <a:uLnTx/>
                <a:uFillTx/>
                <a:latin typeface="Calibri"/>
                <a:ea typeface="+mn-ea"/>
                <a:cs typeface="+mn-cs"/>
              </a:rPr>
              <a:t>Validate </a:t>
            </a:r>
            <a:r>
              <a:rPr lang="fr-FR" sz="1800" b="1" dirty="0"/>
              <a:t>ACB Tape Information  {FPRIV-6}</a:t>
            </a:r>
            <a:r>
              <a:rPr lang="en-US" sz="1800" dirty="0"/>
              <a:t> </a:t>
            </a:r>
          </a:p>
          <a:p>
            <a:r>
              <a:rPr lang="en-US" dirty="0"/>
              <a:t>           The user is given the opportunity of validating the ACB Tape information before creating the tape file. This will specifically look</a:t>
            </a:r>
          </a:p>
          <a:p>
            <a:r>
              <a:rPr lang="en-US" dirty="0"/>
              <a:t>           at valid Pay Dates</a:t>
            </a:r>
            <a:br>
              <a:rPr lang="en-US" dirty="0"/>
            </a:br>
            <a:endParaRPr lang="en-US" sz="1800" dirty="0"/>
          </a:p>
          <a:p>
            <a:pPr marL="342900" indent="-342900">
              <a:buFont typeface="Arial" panose="020B0604020202020204" pitchFamily="34" charset="0"/>
              <a:buChar char="•"/>
            </a:pPr>
            <a:r>
              <a:rPr lang="en-ZA" sz="1800" b="1" dirty="0"/>
              <a:t>R.A / Arrears Pension Contributions {FPRIV-7}</a:t>
            </a:r>
            <a:br>
              <a:rPr lang="en-US" sz="1800" dirty="0"/>
            </a:br>
            <a:r>
              <a:rPr lang="en-US" dirty="0"/>
              <a:t>This report highlights employees who are approaching, or have exceeded, the allowable tax-deductible limits for contributions towards Retirement Annuities and / or buy-back of pension.</a:t>
            </a:r>
            <a:br>
              <a:rPr lang="en-US" dirty="0"/>
            </a:br>
            <a:endParaRPr lang="en-US" sz="1800" dirty="0"/>
          </a:p>
          <a:p>
            <a:pPr marL="342900" indent="-342900">
              <a:buFont typeface="Arial" panose="020B0604020202020204" pitchFamily="34" charset="0"/>
              <a:buChar char="•"/>
            </a:pPr>
            <a:r>
              <a:rPr lang="en-US" sz="1800" b="1" dirty="0"/>
              <a:t>Validate GLA's on Payroll Data {FPRIV-8}</a:t>
            </a:r>
          </a:p>
          <a:p>
            <a:r>
              <a:rPr lang="en-US" dirty="0">
                <a:effectLst/>
              </a:rPr>
              <a:t>          This option provides the facility to validate General Ledger Allocations (GLAs), as setup for the Salary Calculation against the</a:t>
            </a:r>
          </a:p>
          <a:p>
            <a:r>
              <a:rPr lang="en-US" dirty="0"/>
              <a:t>         </a:t>
            </a:r>
            <a:r>
              <a:rPr lang="en-US" dirty="0">
                <a:effectLst/>
              </a:rPr>
              <a:t> valid values for the Financial Year (as recorded in Maintain GL Allocations {FCSO-6}) before executing a salary calculation run.</a:t>
            </a:r>
          </a:p>
          <a:p>
            <a:endParaRPr lang="en-US" dirty="0"/>
          </a:p>
          <a:p>
            <a:endParaRPr lang="en-ZA" dirty="0"/>
          </a:p>
        </p:txBody>
      </p:sp>
    </p:spTree>
    <p:extLst>
      <p:ext uri="{BB962C8B-B14F-4D97-AF65-F5344CB8AC3E}">
        <p14:creationId xmlns:p14="http://schemas.microsoft.com/office/powerpoint/2010/main" val="213806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82D5-4DC4-DC22-EF8A-9269E3C0C79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4CEE61-A27A-E07D-6948-69770132CC0D}"/>
              </a:ext>
            </a:extLst>
          </p:cNvPr>
          <p:cNvSpPr>
            <a:spLocks noGrp="1"/>
          </p:cNvSpPr>
          <p:nvPr>
            <p:ph type="title"/>
          </p:nvPr>
        </p:nvSpPr>
        <p:spPr>
          <a:xfrm>
            <a:off x="305594" y="321140"/>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2C06B996-1783-8AEB-4614-3A7CB4042949}"/>
              </a:ext>
            </a:extLst>
          </p:cNvPr>
          <p:cNvSpPr>
            <a:spLocks noGrp="1"/>
          </p:cNvSpPr>
          <p:nvPr>
            <p:ph sz="quarter" idx="10"/>
          </p:nvPr>
        </p:nvSpPr>
        <p:spPr>
          <a:xfrm>
            <a:off x="305594" y="922684"/>
            <a:ext cx="8252958" cy="3520440"/>
          </a:xfrm>
        </p:spPr>
        <p:txBody>
          <a:bodyPr/>
          <a:lstStyle/>
          <a:p>
            <a:endParaRPr lang="en-US" sz="2000" dirty="0"/>
          </a:p>
          <a:p>
            <a:r>
              <a:rPr lang="en-ZA" sz="2000" dirty="0"/>
              <a:t>Before the HR Cutt off date every month run the following</a:t>
            </a:r>
          </a:p>
          <a:p>
            <a:endParaRPr lang="en-ZA" sz="1800" dirty="0"/>
          </a:p>
          <a:p>
            <a:pPr marL="342900" indent="-342900">
              <a:buFont typeface="Arial" panose="020B0604020202020204" pitchFamily="34" charset="0"/>
              <a:buChar char="•"/>
            </a:pPr>
            <a:r>
              <a:rPr lang="fr-FR" sz="1800" b="1" dirty="0"/>
              <a:t> </a:t>
            </a:r>
            <a:r>
              <a:rPr lang="en-US" sz="1800" b="1" dirty="0"/>
              <a:t>Validate Retirement Fund Members {FPRIV-9}</a:t>
            </a:r>
            <a:endParaRPr lang="en-US" sz="1800" dirty="0"/>
          </a:p>
          <a:p>
            <a:r>
              <a:rPr lang="en-US" dirty="0"/>
              <a:t>            The Menu Option validates the Retirement Fund Component, Retirement Fund Category, Retirement Fund Factor and</a:t>
            </a:r>
          </a:p>
          <a:p>
            <a:r>
              <a:rPr lang="en-US" dirty="0"/>
              <a:t>            Retirement Fund Start Date detail, linked to the Retirement Fund Membership detail of personnel on either {PAOP-10} or</a:t>
            </a:r>
          </a:p>
          <a:p>
            <a:r>
              <a:rPr lang="en-US" dirty="0"/>
              <a:t>            {FPRI-15}.  It is the same validation that is run when exiting these two Menu Options. </a:t>
            </a:r>
          </a:p>
          <a:p>
            <a:endParaRPr lang="en-US" dirty="0"/>
          </a:p>
          <a:p>
            <a:r>
              <a:rPr lang="en-US" dirty="0"/>
              <a:t>           The following validation of data is done and a detailed validation report is generated:</a:t>
            </a:r>
          </a:p>
          <a:p>
            <a:r>
              <a:rPr lang="en-US" dirty="0"/>
              <a:t>             (i)  Retirement Fund Component field must have a value for all records.  If no value exists, a validation error is reported.</a:t>
            </a:r>
          </a:p>
          <a:p>
            <a:r>
              <a:rPr lang="en-US" dirty="0"/>
              <a:t>             (ii)  If Retirement Fund Component is :   </a:t>
            </a:r>
          </a:p>
          <a:p>
            <a:r>
              <a:rPr lang="en-US" dirty="0"/>
              <a:t>                  •‘DC’ (Defined Contribution) then the Fund Factor field must be null else an error is reported</a:t>
            </a:r>
          </a:p>
          <a:p>
            <a:r>
              <a:rPr lang="en-US" dirty="0"/>
              <a:t>                  •‘DB’ (Defined Benefit) or ‘DC &amp; DB’ (combination of Defined Contribution &amp; Defined Benefit) then the Fund Factor field</a:t>
            </a:r>
          </a:p>
          <a:p>
            <a:r>
              <a:rPr lang="en-US" dirty="0"/>
              <a:t>                    must have a value, else an error is reported.</a:t>
            </a:r>
          </a:p>
          <a:p>
            <a:r>
              <a:rPr lang="en-US" dirty="0"/>
              <a:t>            (iii)  If a record exists on either {PAOP-4} or {PAOP-5} but no record exists for the employee on this menu option, an error is</a:t>
            </a:r>
          </a:p>
          <a:p>
            <a:r>
              <a:rPr lang="en-US" dirty="0"/>
              <a:t>                   reported.</a:t>
            </a:r>
          </a:p>
          <a:p>
            <a:r>
              <a:rPr lang="en-US" dirty="0"/>
              <a:t>            (iv)  If multiple records exist for an employee with the same Fund Code and overlapping Retirement Fund Start and Retirement</a:t>
            </a:r>
          </a:p>
          <a:p>
            <a:r>
              <a:rPr lang="en-US" dirty="0"/>
              <a:t>                    Fund End Dates, an error is reported.</a:t>
            </a:r>
          </a:p>
          <a:p>
            <a:r>
              <a:rPr lang="en-US" dirty="0"/>
              <a:t>            (iv)  If Date Joined {PAOP-4} or {PAOP-5} differs from Fund Join Date {PAOP-10} an error is reported.</a:t>
            </a:r>
            <a:endParaRPr lang="en-ZA" dirty="0"/>
          </a:p>
        </p:txBody>
      </p:sp>
    </p:spTree>
    <p:extLst>
      <p:ext uri="{BB962C8B-B14F-4D97-AF65-F5344CB8AC3E}">
        <p14:creationId xmlns:p14="http://schemas.microsoft.com/office/powerpoint/2010/main" val="1950548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C9268-2E3A-D195-8DA8-A826E9156FC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28FE94-A775-DBBF-995E-70AB50701B8F}"/>
              </a:ext>
            </a:extLst>
          </p:cNvPr>
          <p:cNvSpPr>
            <a:spLocks noGrp="1"/>
          </p:cNvSpPr>
          <p:nvPr>
            <p:ph type="title"/>
          </p:nvPr>
        </p:nvSpPr>
        <p:spPr>
          <a:xfrm>
            <a:off x="303213" y="328574"/>
            <a:ext cx="8532812" cy="48101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complete Your Payroll on Time?</a:t>
            </a:r>
            <a:endParaRPr lang="en-GB" dirty="0"/>
          </a:p>
        </p:txBody>
      </p:sp>
      <p:sp>
        <p:nvSpPr>
          <p:cNvPr id="12" name="Content Placeholder 11">
            <a:extLst>
              <a:ext uri="{FF2B5EF4-FFF2-40B4-BE49-F238E27FC236}">
                <a16:creationId xmlns:a16="http://schemas.microsoft.com/office/drawing/2014/main" id="{3711FB84-4A6F-2317-F883-EC126553A7DC}"/>
              </a:ext>
            </a:extLst>
          </p:cNvPr>
          <p:cNvSpPr>
            <a:spLocks noGrp="1"/>
          </p:cNvSpPr>
          <p:nvPr>
            <p:ph sz="quarter" idx="10"/>
          </p:nvPr>
        </p:nvSpPr>
        <p:spPr>
          <a:xfrm>
            <a:off x="303213" y="928525"/>
            <a:ext cx="8252958" cy="3455126"/>
          </a:xfrm>
        </p:spPr>
        <p:txBody>
          <a:bodyPr/>
          <a:lstStyle/>
          <a:p>
            <a:endParaRPr lang="en-US" sz="2000" dirty="0"/>
          </a:p>
          <a:p>
            <a:r>
              <a:rPr lang="en-ZA" sz="2000" dirty="0"/>
              <a:t>Before the HR Cutt off date every month run the following</a:t>
            </a:r>
          </a:p>
          <a:p>
            <a:endParaRPr lang="en-ZA" sz="1800" dirty="0"/>
          </a:p>
          <a:p>
            <a:pPr marL="342900" indent="-342900">
              <a:buFont typeface="Arial" panose="020B0604020202020204" pitchFamily="34" charset="0"/>
              <a:buChar char="•"/>
            </a:pPr>
            <a:r>
              <a:rPr lang="fr-FR" sz="1800" b="1" dirty="0"/>
              <a:t> </a:t>
            </a:r>
            <a:r>
              <a:rPr lang="en-US" sz="1800" b="1" dirty="0"/>
              <a:t>Validate Duplicate ID, Passport, Income Tax and Bank Account  </a:t>
            </a:r>
          </a:p>
          <a:p>
            <a:r>
              <a:rPr lang="en-US" sz="1800" b="1" dirty="0"/>
              <a:t>       Numbers {FPRIV-10}</a:t>
            </a:r>
            <a:endParaRPr lang="en-US" sz="1800" dirty="0"/>
          </a:p>
          <a:p>
            <a:r>
              <a:rPr lang="en-US" dirty="0"/>
              <a:t>           This program can be run to identify duplicate ID Numbers, Passport Numbers, Income Tax numbers and Bank Account Number</a:t>
            </a:r>
          </a:p>
          <a:p>
            <a:r>
              <a:rPr lang="en-US" dirty="0"/>
              <a:t>           that have been defined for /linked to more than one Personnel Number. </a:t>
            </a:r>
          </a:p>
          <a:p>
            <a:endParaRPr lang="en-US" dirty="0"/>
          </a:p>
          <a:p>
            <a:pPr marL="171450" indent="-171450">
              <a:buFont typeface="Arial" panose="020B0604020202020204" pitchFamily="34" charset="0"/>
              <a:buChar char="•"/>
            </a:pPr>
            <a:r>
              <a:rPr lang="en-ZA" sz="2000" b="1" dirty="0"/>
              <a:t>   </a:t>
            </a:r>
            <a:r>
              <a:rPr lang="en-ZA" sz="1800" b="1" dirty="0"/>
              <a:t>Validate Notches  {FPRIV-21}</a:t>
            </a:r>
          </a:p>
          <a:p>
            <a:r>
              <a:rPr lang="en-US" dirty="0"/>
              <a:t>          This option provides the facility to validate salary notches.  This is use full when the On-Line Notch Validation in the Validation</a:t>
            </a:r>
          </a:p>
          <a:p>
            <a:r>
              <a:rPr lang="en-US" dirty="0"/>
              <a:t>          Control {FPRM-8} is set to (N)o. </a:t>
            </a:r>
          </a:p>
          <a:p>
            <a:endParaRPr lang="en-US" dirty="0"/>
          </a:p>
          <a:p>
            <a:pPr marL="342900" indent="-342900">
              <a:buFont typeface="Arial" panose="020B0604020202020204" pitchFamily="34" charset="0"/>
              <a:buChar char="•"/>
            </a:pPr>
            <a:r>
              <a:rPr lang="en-US" sz="1800" b="1" dirty="0"/>
              <a:t>Unposted AR/SD Salary Transactions {FPRIV-22}</a:t>
            </a:r>
            <a:endParaRPr lang="en-ZA" sz="1800" dirty="0"/>
          </a:p>
          <a:p>
            <a:r>
              <a:rPr lang="en-US" dirty="0"/>
              <a:t>          This option provides the facility to create a report of all salary transactions that have not yet copied back to the AR sub-system</a:t>
            </a:r>
          </a:p>
          <a:p>
            <a:r>
              <a:rPr lang="en-US" dirty="0"/>
              <a:t>          (staff loans) or the SD sub-system (student debtors repayments).  A Final posting cannot be made until all transactions have</a:t>
            </a:r>
          </a:p>
          <a:p>
            <a:r>
              <a:rPr lang="en-US" dirty="0"/>
              <a:t>          been copied back to AR/SD.  This report has been built into the AR Posting program {FGLP-4} and the student debtor posting</a:t>
            </a:r>
          </a:p>
          <a:p>
            <a:r>
              <a:rPr lang="en-US" dirty="0"/>
              <a:t>          program {FGLP-2}.  The posting process is stopped if transactions exist that have not been copied back to the sub-systems.</a:t>
            </a:r>
          </a:p>
          <a:p>
            <a:endParaRPr lang="en-ZA" sz="2000" dirty="0"/>
          </a:p>
        </p:txBody>
      </p:sp>
    </p:spTree>
    <p:extLst>
      <p:ext uri="{BB962C8B-B14F-4D97-AF65-F5344CB8AC3E}">
        <p14:creationId xmlns:p14="http://schemas.microsoft.com/office/powerpoint/2010/main" val="3336083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619CB-4381-EAC2-D3BE-40E7BC0C266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37DB3683-3513-E3BA-3022-7479ECCEBFE0}"/>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37F5236C-046D-4BC4-4652-BF788765967A}"/>
              </a:ext>
            </a:extLst>
          </p:cNvPr>
          <p:cNvSpPr txBox="1"/>
          <p:nvPr/>
        </p:nvSpPr>
        <p:spPr>
          <a:xfrm>
            <a:off x="501065" y="3312792"/>
            <a:ext cx="5688180" cy="954107"/>
          </a:xfrm>
          <a:prstGeom prst="rect">
            <a:avLst/>
          </a:prstGeom>
          <a:noFill/>
        </p:spPr>
        <p:txBody>
          <a:bodyPr wrap="square" rtlCol="0">
            <a:spAutoFit/>
          </a:bodyPr>
          <a:lstStyle/>
          <a:p>
            <a:r>
              <a:rPr lang="en-US" sz="2800" b="1" dirty="0">
                <a:solidFill>
                  <a:schemeClr val="bg1"/>
                </a:solidFill>
              </a:rPr>
              <a:t>How to complete your IRP5 Submission on time?</a:t>
            </a:r>
          </a:p>
        </p:txBody>
      </p:sp>
    </p:spTree>
    <p:extLst>
      <p:ext uri="{BB962C8B-B14F-4D97-AF65-F5344CB8AC3E}">
        <p14:creationId xmlns:p14="http://schemas.microsoft.com/office/powerpoint/2010/main" val="88504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What is an Integrated System?</a:t>
            </a:r>
          </a:p>
        </p:txBody>
      </p:sp>
    </p:spTree>
    <p:extLst>
      <p:ext uri="{BB962C8B-B14F-4D97-AF65-F5344CB8AC3E}">
        <p14:creationId xmlns:p14="http://schemas.microsoft.com/office/powerpoint/2010/main" val="2869222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13E52-4B4E-4262-1CD9-22C70A51AE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495755-2FFF-D988-4828-CB9BF3EAFE06}"/>
              </a:ext>
            </a:extLst>
          </p:cNvPr>
          <p:cNvSpPr>
            <a:spLocks noGrp="1"/>
          </p:cNvSpPr>
          <p:nvPr>
            <p:ph type="title"/>
          </p:nvPr>
        </p:nvSpPr>
        <p:spPr>
          <a:xfrm>
            <a:off x="305594" y="328573"/>
            <a:ext cx="8532812" cy="481013"/>
          </a:xfrm>
        </p:spPr>
        <p:txBody>
          <a:bodyPr/>
          <a:lstStyle/>
          <a:p>
            <a:r>
              <a:rPr lang="en-GB" dirty="0"/>
              <a:t>How to complete Your IRP5 Submission on time?</a:t>
            </a:r>
          </a:p>
        </p:txBody>
      </p:sp>
      <p:sp>
        <p:nvSpPr>
          <p:cNvPr id="12" name="Content Placeholder 11">
            <a:extLst>
              <a:ext uri="{FF2B5EF4-FFF2-40B4-BE49-F238E27FC236}">
                <a16:creationId xmlns:a16="http://schemas.microsoft.com/office/drawing/2014/main" id="{A4B8F87D-83F6-01D2-D8B9-F44B52B4D460}"/>
              </a:ext>
            </a:extLst>
          </p:cNvPr>
          <p:cNvSpPr>
            <a:spLocks noGrp="1"/>
          </p:cNvSpPr>
          <p:nvPr>
            <p:ph sz="quarter" idx="10"/>
          </p:nvPr>
        </p:nvSpPr>
        <p:spPr>
          <a:xfrm>
            <a:off x="305594" y="950827"/>
            <a:ext cx="8252958" cy="3455126"/>
          </a:xfrm>
        </p:spPr>
        <p:txBody>
          <a:bodyPr/>
          <a:lstStyle/>
          <a:p>
            <a:endParaRPr lang="en-US" sz="2000" dirty="0"/>
          </a:p>
          <a:p>
            <a:r>
              <a:rPr lang="en-ZA" sz="2000" dirty="0"/>
              <a:t>The biggest issue when IRP5’s are generated is that the number of validations errors are overwhelming</a:t>
            </a:r>
          </a:p>
          <a:p>
            <a:endParaRPr lang="en-ZA" sz="1800" dirty="0"/>
          </a:p>
          <a:p>
            <a:pPr marL="342900" indent="-342900">
              <a:buFont typeface="Arial" panose="020B0604020202020204" pitchFamily="34" charset="0"/>
              <a:buChar char="•"/>
            </a:pPr>
            <a:r>
              <a:rPr lang="fr-FR" sz="1800" b="1" dirty="0"/>
              <a:t> </a:t>
            </a:r>
            <a:r>
              <a:rPr lang="en-ZA" sz="1800" b="1" dirty="0"/>
              <a:t>Validate Payroll Transactions {FPRT-21}</a:t>
            </a:r>
          </a:p>
          <a:p>
            <a:r>
              <a:rPr lang="en-ZA" sz="2000" b="1" dirty="0"/>
              <a:t>        </a:t>
            </a:r>
            <a:r>
              <a:rPr lang="en-ZA" sz="1800" dirty="0"/>
              <a:t>Type of Validations done on a monthly basis</a:t>
            </a:r>
          </a:p>
          <a:p>
            <a:endParaRPr lang="en-ZA" sz="1800" dirty="0"/>
          </a:p>
          <a:p>
            <a:r>
              <a:rPr lang="en-US" dirty="0"/>
              <a:t>              Validate Primary Addresses </a:t>
            </a:r>
          </a:p>
          <a:p>
            <a:r>
              <a:rPr lang="en-US" dirty="0"/>
              <a:t>              Validate Primary Telephone Numbers and e-mail Address </a:t>
            </a:r>
          </a:p>
          <a:p>
            <a:r>
              <a:rPr lang="en-US" dirty="0"/>
              <a:t>              Validate ID No, DOB, Passport &amp; Country of Issue, Biographical </a:t>
            </a:r>
          </a:p>
          <a:p>
            <a:r>
              <a:rPr lang="en-ZA" dirty="0"/>
              <a:t>              Validate Income Tax Reference Number </a:t>
            </a:r>
          </a:p>
          <a:p>
            <a:r>
              <a:rPr lang="en-ZA" dirty="0"/>
              <a:t>              </a:t>
            </a:r>
            <a:r>
              <a:rPr lang="en-US" dirty="0"/>
              <a:t>Validate Bank Account Requirements </a:t>
            </a:r>
          </a:p>
          <a:p>
            <a:r>
              <a:rPr lang="en-US" dirty="0"/>
              <a:t>              </a:t>
            </a:r>
            <a:r>
              <a:rPr lang="en-ZA" dirty="0"/>
              <a:t>Validate Tax Directives </a:t>
            </a:r>
          </a:p>
          <a:p>
            <a:r>
              <a:rPr lang="en-ZA" dirty="0"/>
              <a:t>              </a:t>
            </a:r>
            <a:r>
              <a:rPr lang="en-US" dirty="0"/>
              <a:t>Validate Change in Nature of Person and Invalid N.o.P </a:t>
            </a:r>
          </a:p>
          <a:p>
            <a:r>
              <a:rPr lang="en-ZA" dirty="0"/>
              <a:t>              Validate retirement Funding Details</a:t>
            </a:r>
          </a:p>
          <a:p>
            <a:r>
              <a:rPr lang="en-ZA" dirty="0"/>
              <a:t>              Validate Travel allowance</a:t>
            </a:r>
          </a:p>
          <a:p>
            <a:r>
              <a:rPr lang="en-ZA" dirty="0"/>
              <a:t>              </a:t>
            </a:r>
            <a:r>
              <a:rPr lang="en-US" dirty="0">
                <a:highlight>
                  <a:srgbClr val="00FF00"/>
                </a:highlight>
              </a:rPr>
              <a:t>Non-Taxable IRP5 Codes which were Taxed and Taxable IRP5 Codes which were not Taxed</a:t>
            </a:r>
          </a:p>
          <a:p>
            <a:r>
              <a:rPr lang="en-ZA" dirty="0"/>
              <a:t>              List Invalid IRP5 Boxes</a:t>
            </a:r>
          </a:p>
          <a:p>
            <a:r>
              <a:rPr lang="en-US" dirty="0"/>
              <a:t>              Validate Negative Amounts on IRP5 Boxes</a:t>
            </a:r>
            <a:endParaRPr lang="en-ZA" dirty="0"/>
          </a:p>
        </p:txBody>
      </p:sp>
    </p:spTree>
    <p:extLst>
      <p:ext uri="{BB962C8B-B14F-4D97-AF65-F5344CB8AC3E}">
        <p14:creationId xmlns:p14="http://schemas.microsoft.com/office/powerpoint/2010/main" val="1649822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DAFC0-572A-0B21-737E-EE0BFB4408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AF9272-F832-2380-3850-E4334E6CC364}"/>
              </a:ext>
            </a:extLst>
          </p:cNvPr>
          <p:cNvSpPr>
            <a:spLocks noGrp="1"/>
          </p:cNvSpPr>
          <p:nvPr>
            <p:ph type="title"/>
          </p:nvPr>
        </p:nvSpPr>
        <p:spPr>
          <a:xfrm>
            <a:off x="305594" y="328574"/>
            <a:ext cx="8532812" cy="481013"/>
          </a:xfrm>
        </p:spPr>
        <p:txBody>
          <a:bodyPr/>
          <a:lstStyle/>
          <a:p>
            <a:r>
              <a:rPr lang="en-GB" dirty="0"/>
              <a:t>How to complete Your IRP5 Submission on time?</a:t>
            </a:r>
          </a:p>
        </p:txBody>
      </p:sp>
      <p:sp>
        <p:nvSpPr>
          <p:cNvPr id="12" name="Content Placeholder 11">
            <a:extLst>
              <a:ext uri="{FF2B5EF4-FFF2-40B4-BE49-F238E27FC236}">
                <a16:creationId xmlns:a16="http://schemas.microsoft.com/office/drawing/2014/main" id="{4AA6D7BB-72BA-3D60-3D6E-1F4264945ADC}"/>
              </a:ext>
            </a:extLst>
          </p:cNvPr>
          <p:cNvSpPr>
            <a:spLocks noGrp="1"/>
          </p:cNvSpPr>
          <p:nvPr>
            <p:ph sz="quarter" idx="10"/>
          </p:nvPr>
        </p:nvSpPr>
        <p:spPr>
          <a:xfrm>
            <a:off x="305594" y="980563"/>
            <a:ext cx="8252958" cy="3455126"/>
          </a:xfrm>
        </p:spPr>
        <p:txBody>
          <a:bodyPr/>
          <a:lstStyle/>
          <a:p>
            <a:endParaRPr lang="en-US" sz="2000" dirty="0"/>
          </a:p>
          <a:p>
            <a:r>
              <a:rPr lang="en-ZA" sz="2000" dirty="0"/>
              <a:t>The biggest issue when IRP5’s are generated is that the number of validations errors are overwhelming</a:t>
            </a:r>
          </a:p>
          <a:p>
            <a:endParaRPr lang="en-ZA" sz="2000" dirty="0"/>
          </a:p>
          <a:p>
            <a:pPr marL="342900" indent="-342900">
              <a:buFont typeface="Arial" panose="020B0604020202020204" pitchFamily="34" charset="0"/>
              <a:buChar char="•"/>
            </a:pPr>
            <a:r>
              <a:rPr lang="en-ZA" sz="2000" b="1" dirty="0"/>
              <a:t>Validate Payroll Transactions {FPRT-21}</a:t>
            </a:r>
          </a:p>
          <a:p>
            <a:r>
              <a:rPr lang="en-ZA" sz="1800" dirty="0"/>
              <a:t>       Type of Validations done on a monthly basis</a:t>
            </a:r>
          </a:p>
          <a:p>
            <a:endParaRPr lang="en-ZA" dirty="0"/>
          </a:p>
          <a:p>
            <a:r>
              <a:rPr lang="en-US" dirty="0"/>
              <a:t>              Validate Tax on Retirement Lump Sum/Severance Benefits (4115)</a:t>
            </a:r>
          </a:p>
          <a:p>
            <a:r>
              <a:rPr lang="en-ZA" dirty="0"/>
              <a:t>              Validate Medical Tax Credit (4116)</a:t>
            </a:r>
          </a:p>
          <a:p>
            <a:r>
              <a:rPr lang="en-US" dirty="0"/>
              <a:t>              Validate Fixed Tax Rate &amp; Tax Calculated on Tables/Advised Tax</a:t>
            </a:r>
          </a:p>
          <a:p>
            <a:r>
              <a:rPr lang="en-US" dirty="0"/>
              <a:t>              Validate if All salary Transactions have Corresponding S/R</a:t>
            </a:r>
          </a:p>
          <a:p>
            <a:r>
              <a:rPr lang="en-US" dirty="0"/>
              <a:t>              List of Transaction without Posting Dates</a:t>
            </a:r>
          </a:p>
          <a:p>
            <a:r>
              <a:rPr lang="en-US" dirty="0"/>
              <a:t>              Validate Break in Service Record for Period Cycle</a:t>
            </a:r>
            <a:endParaRPr lang="en-ZA" dirty="0"/>
          </a:p>
        </p:txBody>
      </p:sp>
    </p:spTree>
    <p:extLst>
      <p:ext uri="{BB962C8B-B14F-4D97-AF65-F5344CB8AC3E}">
        <p14:creationId xmlns:p14="http://schemas.microsoft.com/office/powerpoint/2010/main" val="2441715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en and white rectangular object with a qr code&#10;&#10;AI-generated content may be incorrect.">
            <a:extLst>
              <a:ext uri="{FF2B5EF4-FFF2-40B4-BE49-F238E27FC236}">
                <a16:creationId xmlns:a16="http://schemas.microsoft.com/office/drawing/2014/main" id="{D81052B3-137D-8DC5-9A1B-F9D72C86ADE9}"/>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2110599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24392E-39C8-F7C5-3B70-6416933DB47A}"/>
              </a:ext>
            </a:extLst>
          </p:cNvPr>
          <p:cNvSpPr>
            <a:spLocks noGrp="1"/>
          </p:cNvSpPr>
          <p:nvPr>
            <p:ph sz="quarter" idx="10"/>
          </p:nvPr>
        </p:nvSpPr>
        <p:spPr>
          <a:xfrm>
            <a:off x="303213" y="1466532"/>
            <a:ext cx="8532812" cy="2627204"/>
          </a:xfrm>
        </p:spPr>
        <p:txBody>
          <a:bodyPr/>
          <a:lstStyle/>
          <a:p>
            <a:r>
              <a:rPr lang="en-US" sz="2000" b="0" i="0" dirty="0">
                <a:solidFill>
                  <a:srgbClr val="001D35"/>
                </a:solidFill>
                <a:effectLst/>
                <a:latin typeface="Google Sans"/>
              </a:rPr>
              <a:t>An "integrated system" refers to a system where:</a:t>
            </a:r>
          </a:p>
          <a:p>
            <a:endParaRPr lang="en-US" b="0" i="0" dirty="0">
              <a:solidFill>
                <a:srgbClr val="001D35"/>
              </a:solidFill>
              <a:effectLst/>
              <a:latin typeface="Google Sans"/>
            </a:endParaRPr>
          </a:p>
          <a:p>
            <a:pPr marL="342900" indent="-342900">
              <a:buFont typeface="Arial" panose="020B0604020202020204" pitchFamily="34" charset="0"/>
              <a:buChar char="•"/>
            </a:pPr>
            <a:r>
              <a:rPr lang="en-US" b="0" i="0" dirty="0">
                <a:solidFill>
                  <a:srgbClr val="001D35"/>
                </a:solidFill>
                <a:effectLst/>
                <a:latin typeface="Google Sans"/>
              </a:rPr>
              <a:t> multiple different components or sub-systems are combined and work together seamlessly as a single functioning unit,</a:t>
            </a:r>
          </a:p>
          <a:p>
            <a:endParaRPr lang="en-US" b="0" i="0" dirty="0">
              <a:solidFill>
                <a:srgbClr val="001D35"/>
              </a:solidFill>
              <a:effectLst/>
              <a:latin typeface="Google Sans"/>
            </a:endParaRPr>
          </a:p>
          <a:p>
            <a:pPr marL="342900" indent="-342900">
              <a:buFont typeface="Arial" panose="020B0604020202020204" pitchFamily="34" charset="0"/>
              <a:buChar char="•"/>
            </a:pPr>
            <a:r>
              <a:rPr lang="en-US" b="0" i="0" dirty="0">
                <a:solidFill>
                  <a:srgbClr val="001D35"/>
                </a:solidFill>
                <a:effectLst/>
                <a:latin typeface="Google Sans"/>
              </a:rPr>
              <a:t> allowing for smooth data flow and </a:t>
            </a:r>
          </a:p>
          <a:p>
            <a:endParaRPr lang="en-US" b="0" i="0" dirty="0">
              <a:solidFill>
                <a:srgbClr val="001D35"/>
              </a:solidFill>
              <a:effectLst/>
              <a:latin typeface="Google Sans"/>
            </a:endParaRPr>
          </a:p>
          <a:p>
            <a:pPr marL="342900" indent="-342900">
              <a:buFont typeface="Arial" panose="020B0604020202020204" pitchFamily="34" charset="0"/>
              <a:buChar char="•"/>
            </a:pPr>
            <a:r>
              <a:rPr lang="en-US" b="0" i="0" dirty="0">
                <a:solidFill>
                  <a:srgbClr val="001D35"/>
                </a:solidFill>
                <a:effectLst/>
                <a:latin typeface="Google Sans"/>
              </a:rPr>
              <a:t>coordinated operations across various functions within an organization, </a:t>
            </a:r>
          </a:p>
          <a:p>
            <a:endParaRPr lang="en-US" b="0" i="0" dirty="0">
              <a:solidFill>
                <a:srgbClr val="001D35"/>
              </a:solidFill>
              <a:effectLst/>
              <a:latin typeface="Google Sans"/>
            </a:endParaRPr>
          </a:p>
          <a:p>
            <a:pPr marL="342900" indent="-342900">
              <a:buFont typeface="Arial" panose="020B0604020202020204" pitchFamily="34" charset="0"/>
              <a:buChar char="•"/>
            </a:pPr>
            <a:r>
              <a:rPr lang="en-US" b="0" i="0" dirty="0">
                <a:solidFill>
                  <a:srgbClr val="001D35"/>
                </a:solidFill>
                <a:effectLst/>
                <a:latin typeface="Google Sans"/>
              </a:rPr>
              <a:t>often achieved through software integration and connecting different hardware elements;</a:t>
            </a:r>
          </a:p>
          <a:p>
            <a:pPr marL="342900" indent="-342900">
              <a:buFont typeface="Arial" panose="020B0604020202020204" pitchFamily="34" charset="0"/>
              <a:buChar char="•"/>
            </a:pPr>
            <a:endParaRPr lang="en-US" b="0" i="0" dirty="0">
              <a:solidFill>
                <a:srgbClr val="001D35"/>
              </a:solidFill>
              <a:effectLst/>
              <a:latin typeface="Google Sans"/>
            </a:endParaRPr>
          </a:p>
          <a:p>
            <a:pPr marL="342900" indent="-342900">
              <a:buFont typeface="Arial" panose="020B0604020202020204" pitchFamily="34" charset="0"/>
              <a:buChar char="•"/>
            </a:pPr>
            <a:r>
              <a:rPr lang="en-US" b="0" i="0" dirty="0">
                <a:solidFill>
                  <a:srgbClr val="001D35"/>
                </a:solidFill>
                <a:effectLst/>
                <a:latin typeface="Google Sans"/>
              </a:rPr>
              <a:t>essentially, it's a unified system where different parts can access and share information easily. </a:t>
            </a:r>
            <a:endParaRPr lang="en-GB" dirty="0"/>
          </a:p>
        </p:txBody>
      </p:sp>
      <p:sp>
        <p:nvSpPr>
          <p:cNvPr id="4" name="Title 3">
            <a:extLst>
              <a:ext uri="{FF2B5EF4-FFF2-40B4-BE49-F238E27FC236}">
                <a16:creationId xmlns:a16="http://schemas.microsoft.com/office/drawing/2014/main" id="{21BEDFCE-3ABF-F6AF-B3C8-71202B840E7B}"/>
              </a:ext>
            </a:extLst>
          </p:cNvPr>
          <p:cNvSpPr>
            <a:spLocks noGrp="1"/>
          </p:cNvSpPr>
          <p:nvPr>
            <p:ph type="title"/>
          </p:nvPr>
        </p:nvSpPr>
        <p:spPr>
          <a:xfrm>
            <a:off x="303213" y="313706"/>
            <a:ext cx="8532812" cy="481013"/>
          </a:xfrm>
        </p:spPr>
        <p:txBody>
          <a:bodyPr/>
          <a:lstStyle/>
          <a:p>
            <a:r>
              <a:rPr lang="en-GB" dirty="0"/>
              <a:t>What is an Integrated system</a:t>
            </a:r>
          </a:p>
        </p:txBody>
      </p:sp>
    </p:spTree>
    <p:extLst>
      <p:ext uri="{BB962C8B-B14F-4D97-AF65-F5344CB8AC3E}">
        <p14:creationId xmlns:p14="http://schemas.microsoft.com/office/powerpoint/2010/main" val="170390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614EA-90DD-B2EF-E4D1-B3C03E093A7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0993F4-3920-5CBE-65B6-EE4F607A8048}"/>
              </a:ext>
            </a:extLst>
          </p:cNvPr>
          <p:cNvSpPr>
            <a:spLocks noGrp="1"/>
          </p:cNvSpPr>
          <p:nvPr>
            <p:ph sz="quarter" idx="10"/>
          </p:nvPr>
        </p:nvSpPr>
        <p:spPr>
          <a:xfrm>
            <a:off x="303213" y="1136818"/>
            <a:ext cx="8532812" cy="2994090"/>
          </a:xfrm>
        </p:spPr>
        <p:txBody>
          <a:bodyPr/>
          <a:lstStyle/>
          <a:p>
            <a:pPr algn="l">
              <a:spcBef>
                <a:spcPts val="1500"/>
              </a:spcBef>
              <a:spcAft>
                <a:spcPts val="750"/>
              </a:spcAft>
            </a:pPr>
            <a:r>
              <a:rPr lang="en-US" sz="2000" b="0" i="0" dirty="0">
                <a:solidFill>
                  <a:srgbClr val="001D35"/>
                </a:solidFill>
                <a:effectLst/>
                <a:latin typeface="Google Sans"/>
              </a:rPr>
              <a:t>Key points about integrated systems:</a:t>
            </a:r>
          </a:p>
          <a:p>
            <a:pPr algn="l">
              <a:spcBef>
                <a:spcPts val="750"/>
              </a:spcBef>
              <a:spcAft>
                <a:spcPts val="600"/>
              </a:spcAft>
              <a:buFont typeface="Arial" panose="020B0604020202020204" pitchFamily="34" charset="0"/>
              <a:buChar char="•"/>
            </a:pPr>
            <a:r>
              <a:rPr lang="en-US" sz="1800" b="1" i="0" dirty="0">
                <a:solidFill>
                  <a:srgbClr val="001D35"/>
                </a:solidFill>
                <a:effectLst/>
                <a:latin typeface="Google Sans"/>
              </a:rPr>
              <a:t>Combined functionality:</a:t>
            </a:r>
            <a:r>
              <a:rPr lang="en-US" sz="1800" dirty="0">
                <a:solidFill>
                  <a:srgbClr val="001D35"/>
                </a:solidFill>
                <a:latin typeface="Google Sans"/>
              </a:rPr>
              <a:t> </a:t>
            </a:r>
            <a:r>
              <a:rPr lang="en-US" b="0" i="0" dirty="0">
                <a:solidFill>
                  <a:srgbClr val="001D35"/>
                </a:solidFill>
                <a:effectLst/>
                <a:latin typeface="Google Sans"/>
              </a:rPr>
              <a:t>Different systems or applications are linked to operate as one, eliminating the need for manual data entry between separate systems.</a:t>
            </a:r>
          </a:p>
          <a:p>
            <a:pPr algn="l">
              <a:spcBef>
                <a:spcPts val="750"/>
              </a:spcBef>
              <a:spcAft>
                <a:spcPts val="600"/>
              </a:spcAft>
            </a:pPr>
            <a:endParaRPr lang="en-US" b="0" i="0" dirty="0">
              <a:solidFill>
                <a:srgbClr val="001D35"/>
              </a:solidFill>
              <a:effectLst/>
              <a:latin typeface="Google Sans"/>
            </a:endParaRPr>
          </a:p>
          <a:p>
            <a:pPr algn="l">
              <a:spcBef>
                <a:spcPts val="750"/>
              </a:spcBef>
              <a:spcAft>
                <a:spcPts val="600"/>
              </a:spcAft>
              <a:buFont typeface="Arial" panose="020B0604020202020204" pitchFamily="34" charset="0"/>
              <a:buChar char="•"/>
            </a:pPr>
            <a:r>
              <a:rPr lang="en-US" sz="1800" b="1" i="0" dirty="0">
                <a:solidFill>
                  <a:srgbClr val="001D35"/>
                </a:solidFill>
                <a:effectLst/>
                <a:latin typeface="Google Sans"/>
              </a:rPr>
              <a:t>Improved efficiency:</a:t>
            </a:r>
            <a:r>
              <a:rPr lang="en-US" sz="1800" dirty="0">
                <a:solidFill>
                  <a:srgbClr val="001D35"/>
                </a:solidFill>
                <a:latin typeface="Google Sans"/>
              </a:rPr>
              <a:t> </a:t>
            </a:r>
            <a:r>
              <a:rPr lang="en-US" b="0" i="0" dirty="0">
                <a:solidFill>
                  <a:srgbClr val="001D35"/>
                </a:solidFill>
                <a:effectLst/>
                <a:latin typeface="Google Sans"/>
              </a:rPr>
              <a:t>By streamlining data access and automating workflows, integrated systems can significantly increase productivity and reduce errors. </a:t>
            </a:r>
          </a:p>
          <a:p>
            <a:pPr algn="l">
              <a:spcBef>
                <a:spcPts val="750"/>
              </a:spcBef>
              <a:spcAft>
                <a:spcPts val="600"/>
              </a:spcAft>
            </a:pPr>
            <a:endParaRPr lang="en-US" b="0" i="0" dirty="0">
              <a:solidFill>
                <a:srgbClr val="001D35"/>
              </a:solidFill>
              <a:effectLst/>
              <a:latin typeface="Google Sans"/>
            </a:endParaRPr>
          </a:p>
          <a:p>
            <a:pPr algn="l">
              <a:spcBef>
                <a:spcPts val="750"/>
              </a:spcBef>
              <a:spcAft>
                <a:spcPts val="1500"/>
              </a:spcAft>
              <a:buFont typeface="Arial" panose="020B0604020202020204" pitchFamily="34" charset="0"/>
              <a:buChar char="•"/>
            </a:pPr>
            <a:r>
              <a:rPr lang="en-US" sz="1800" b="1" i="0" dirty="0">
                <a:solidFill>
                  <a:srgbClr val="001D35"/>
                </a:solidFill>
                <a:effectLst/>
                <a:latin typeface="Google Sans"/>
              </a:rPr>
              <a:t>Centralized data access:</a:t>
            </a:r>
            <a:r>
              <a:rPr lang="en-US" sz="1800" dirty="0">
                <a:solidFill>
                  <a:srgbClr val="001D35"/>
                </a:solidFill>
                <a:latin typeface="Google Sans"/>
              </a:rPr>
              <a:t> </a:t>
            </a:r>
            <a:r>
              <a:rPr lang="en-US" b="0" i="0" dirty="0">
                <a:solidFill>
                  <a:srgbClr val="001D35"/>
                </a:solidFill>
                <a:effectLst/>
                <a:latin typeface="Google Sans"/>
              </a:rPr>
              <a:t>Users can access information from various sources within a single platform, promoting better decision-making </a:t>
            </a:r>
            <a:r>
              <a:rPr kumimoji="0" lang="en-US" b="0" i="0" u="none" strike="noStrike" kern="1200" cap="none" spc="0" normalizeH="0" baseline="0" noProof="0" dirty="0">
                <a:ln>
                  <a:noFill/>
                </a:ln>
                <a:solidFill>
                  <a:srgbClr val="001D35"/>
                </a:solidFill>
                <a:effectLst/>
                <a:uLnTx/>
                <a:uFillTx/>
                <a:latin typeface="Google Sans"/>
                <a:ea typeface="+mn-ea"/>
                <a:cs typeface="+mn-cs"/>
              </a:rPr>
              <a:t>eliminating data duplication</a:t>
            </a:r>
            <a:r>
              <a:rPr lang="en-US" b="0" i="0" dirty="0">
                <a:solidFill>
                  <a:srgbClr val="001D35"/>
                </a:solidFill>
                <a:effectLst/>
                <a:latin typeface="Google Sans"/>
              </a:rPr>
              <a:t>. </a:t>
            </a:r>
          </a:p>
          <a:p>
            <a:endParaRPr lang="en-GB" sz="1800" dirty="0"/>
          </a:p>
        </p:txBody>
      </p:sp>
      <p:sp>
        <p:nvSpPr>
          <p:cNvPr id="4" name="Title 3">
            <a:extLst>
              <a:ext uri="{FF2B5EF4-FFF2-40B4-BE49-F238E27FC236}">
                <a16:creationId xmlns:a16="http://schemas.microsoft.com/office/drawing/2014/main" id="{39AFE73A-02D6-A80B-E183-C3BA036AB74E}"/>
              </a:ext>
            </a:extLst>
          </p:cNvPr>
          <p:cNvSpPr>
            <a:spLocks noGrp="1"/>
          </p:cNvSpPr>
          <p:nvPr>
            <p:ph type="title"/>
          </p:nvPr>
        </p:nvSpPr>
        <p:spPr>
          <a:xfrm>
            <a:off x="303213" y="304762"/>
            <a:ext cx="8532812" cy="481013"/>
          </a:xfrm>
        </p:spPr>
        <p:txBody>
          <a:bodyPr/>
          <a:lstStyle/>
          <a:p>
            <a:r>
              <a:rPr lang="en-GB" dirty="0"/>
              <a:t>What is an Integrated system</a:t>
            </a:r>
          </a:p>
        </p:txBody>
      </p:sp>
    </p:spTree>
    <p:extLst>
      <p:ext uri="{BB962C8B-B14F-4D97-AF65-F5344CB8AC3E}">
        <p14:creationId xmlns:p14="http://schemas.microsoft.com/office/powerpoint/2010/main" val="16992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8C438-16F8-C9CF-9123-275553C7FACB}"/>
              </a:ext>
            </a:extLst>
          </p:cNvPr>
          <p:cNvSpPr>
            <a:spLocks noGrp="1"/>
          </p:cNvSpPr>
          <p:nvPr>
            <p:ph type="title"/>
          </p:nvPr>
        </p:nvSpPr>
        <p:spPr>
          <a:xfrm>
            <a:off x="305594" y="325053"/>
            <a:ext cx="8532812" cy="481013"/>
          </a:xfrm>
        </p:spPr>
        <p:txBody>
          <a:bodyPr/>
          <a:lstStyle/>
          <a:p>
            <a:pPr marR="0" lvl="0" algn="l" defTabSz="685800" rtl="0" eaLnBrk="1" fontAlgn="auto" latinLnBrk="0" hangingPunct="1">
              <a:lnSpc>
                <a:spcPts val="1440"/>
              </a:lnSpc>
              <a:spcBef>
                <a:spcPts val="0"/>
              </a:spcBef>
              <a:spcAft>
                <a:spcPts val="0"/>
              </a:spcAft>
              <a:buClrTx/>
              <a:buSzTx/>
              <a:tabLst/>
              <a:defRPr/>
            </a:pPr>
            <a:r>
              <a:rPr lang="en-GB" dirty="0">
                <a:latin typeface="Calibri"/>
                <a:ea typeface="+mn-ea"/>
                <a:cs typeface="+mn-cs"/>
              </a:rPr>
              <a:t>What is an Integrated system</a:t>
            </a:r>
            <a:endParaRPr lang="en-GB" dirty="0"/>
          </a:p>
        </p:txBody>
      </p:sp>
      <p:pic>
        <p:nvPicPr>
          <p:cNvPr id="2" name="Picture 1">
            <a:extLst>
              <a:ext uri="{FF2B5EF4-FFF2-40B4-BE49-F238E27FC236}">
                <a16:creationId xmlns:a16="http://schemas.microsoft.com/office/drawing/2014/main" id="{6ACCAB33-E05B-E365-2DFF-CF57D4F5D523}"/>
              </a:ext>
            </a:extLst>
          </p:cNvPr>
          <p:cNvPicPr>
            <a:picLocks noChangeAspect="1"/>
          </p:cNvPicPr>
          <p:nvPr/>
        </p:nvPicPr>
        <p:blipFill>
          <a:blip r:embed="rId2"/>
          <a:stretch>
            <a:fillRect/>
          </a:stretch>
        </p:blipFill>
        <p:spPr>
          <a:xfrm>
            <a:off x="1493636" y="921622"/>
            <a:ext cx="6156727" cy="3305017"/>
          </a:xfrm>
          <a:prstGeom prst="rect">
            <a:avLst/>
          </a:prstGeom>
        </p:spPr>
      </p:pic>
    </p:spTree>
    <p:extLst>
      <p:ext uri="{BB962C8B-B14F-4D97-AF65-F5344CB8AC3E}">
        <p14:creationId xmlns:p14="http://schemas.microsoft.com/office/powerpoint/2010/main" val="82963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99707-0064-9B99-8E3B-4861AB3ACA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BBEF96-9D0E-9CD6-5899-7199F319DC5E}"/>
              </a:ext>
            </a:extLst>
          </p:cNvPr>
          <p:cNvSpPr>
            <a:spLocks noGrp="1"/>
          </p:cNvSpPr>
          <p:nvPr>
            <p:ph type="title"/>
          </p:nvPr>
        </p:nvSpPr>
        <p:spPr>
          <a:xfrm>
            <a:off x="305594" y="298450"/>
            <a:ext cx="8532812" cy="481013"/>
          </a:xfrm>
        </p:spPr>
        <p:txBody>
          <a:bodyPr/>
          <a:lstStyle/>
          <a:p>
            <a:r>
              <a:rPr lang="en-GB" dirty="0"/>
              <a:t>Its Is An Integrated System</a:t>
            </a:r>
          </a:p>
        </p:txBody>
      </p:sp>
      <p:sp>
        <p:nvSpPr>
          <p:cNvPr id="12" name="Content Placeholder 11">
            <a:extLst>
              <a:ext uri="{FF2B5EF4-FFF2-40B4-BE49-F238E27FC236}">
                <a16:creationId xmlns:a16="http://schemas.microsoft.com/office/drawing/2014/main" id="{719D8366-2FB3-4028-7891-771966210452}"/>
              </a:ext>
            </a:extLst>
          </p:cNvPr>
          <p:cNvSpPr>
            <a:spLocks noGrp="1"/>
          </p:cNvSpPr>
          <p:nvPr>
            <p:ph sz="quarter" idx="10"/>
          </p:nvPr>
        </p:nvSpPr>
        <p:spPr>
          <a:xfrm>
            <a:off x="303213" y="1443789"/>
            <a:ext cx="7637629" cy="2925011"/>
          </a:xfrm>
        </p:spPr>
        <p:txBody>
          <a:bodyPr/>
          <a:lstStyle/>
          <a:p>
            <a:endParaRPr lang="en-US" sz="2000" dirty="0"/>
          </a:p>
          <a:p>
            <a:endParaRPr lang="en-ZA" sz="2000" dirty="0"/>
          </a:p>
        </p:txBody>
      </p:sp>
      <p:pic>
        <p:nvPicPr>
          <p:cNvPr id="4" name="Picture 3" descr="Yellow and blue symbols">
            <a:extLst>
              <a:ext uri="{FF2B5EF4-FFF2-40B4-BE49-F238E27FC236}">
                <a16:creationId xmlns:a16="http://schemas.microsoft.com/office/drawing/2014/main" id="{F0697F77-2946-F7F2-872E-D4E018DA0F29}"/>
              </a:ext>
            </a:extLst>
          </p:cNvPr>
          <p:cNvPicPr>
            <a:picLocks noChangeAspect="1"/>
          </p:cNvPicPr>
          <p:nvPr/>
        </p:nvPicPr>
        <p:blipFill>
          <a:blip r:embed="rId2"/>
          <a:stretch>
            <a:fillRect/>
          </a:stretch>
        </p:blipFill>
        <p:spPr>
          <a:xfrm>
            <a:off x="2422107" y="928845"/>
            <a:ext cx="4299785" cy="3290571"/>
          </a:xfrm>
          <a:prstGeom prst="rect">
            <a:avLst/>
          </a:prstGeom>
        </p:spPr>
      </p:pic>
    </p:spTree>
    <p:extLst>
      <p:ext uri="{BB962C8B-B14F-4D97-AF65-F5344CB8AC3E}">
        <p14:creationId xmlns:p14="http://schemas.microsoft.com/office/powerpoint/2010/main" val="415792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6A884-5071-B306-F733-70A73A3815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85CD6A-8FBF-C87D-2AF1-820D30D7F322}"/>
              </a:ext>
            </a:extLst>
          </p:cNvPr>
          <p:cNvSpPr>
            <a:spLocks noGrp="1"/>
          </p:cNvSpPr>
          <p:nvPr>
            <p:ph type="title"/>
          </p:nvPr>
        </p:nvSpPr>
        <p:spPr>
          <a:xfrm>
            <a:off x="305594" y="440086"/>
            <a:ext cx="8532812" cy="481013"/>
          </a:xfrm>
        </p:spPr>
        <p:txBody>
          <a:bodyPr/>
          <a:lstStyle/>
          <a:p>
            <a:r>
              <a:rPr lang="en-GB" dirty="0"/>
              <a:t>Its Is An Integrated System</a:t>
            </a:r>
            <a:br>
              <a:rPr lang="en-GB" dirty="0"/>
            </a:br>
            <a:endParaRPr lang="en-GB" dirty="0"/>
          </a:p>
        </p:txBody>
      </p:sp>
      <p:sp>
        <p:nvSpPr>
          <p:cNvPr id="12" name="Content Placeholder 11">
            <a:extLst>
              <a:ext uri="{FF2B5EF4-FFF2-40B4-BE49-F238E27FC236}">
                <a16:creationId xmlns:a16="http://schemas.microsoft.com/office/drawing/2014/main" id="{8957A16C-D9E6-05D2-8A7D-0682D7EA5F1E}"/>
              </a:ext>
            </a:extLst>
          </p:cNvPr>
          <p:cNvSpPr>
            <a:spLocks noGrp="1"/>
          </p:cNvSpPr>
          <p:nvPr>
            <p:ph sz="quarter" idx="10"/>
          </p:nvPr>
        </p:nvSpPr>
        <p:spPr>
          <a:xfrm>
            <a:off x="816170" y="1111625"/>
            <a:ext cx="7034289" cy="2925011"/>
          </a:xfrm>
        </p:spPr>
        <p:txBody>
          <a:bodyPr/>
          <a:lstStyle/>
          <a:p>
            <a:pPr marL="342900" indent="-342900">
              <a:buFont typeface="Arial" panose="020B0604020202020204" pitchFamily="34" charset="0"/>
              <a:buChar char="•"/>
            </a:pPr>
            <a:r>
              <a:rPr lang="en-US" dirty="0"/>
              <a:t>This means that the ITS system is one integrated system with multiple sub systems like HR, Payroll, e-Recruitment, Probation, Overtime Management, secondary Appointments, Claims etc.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Each of these sub systems is further broken down into function or units functioning as one system.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Data duplication does not exist i.e. Biographical details is maintained in one place but used in all the sub systems. This implies there is one true data source when this changes it changes in one place and all sub systems only use the one true data source.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is the bottom line? HR subsystems capture or maintain data that is used by other subsystems like payroll, today I will show you </a:t>
            </a:r>
            <a:r>
              <a:rPr lang="en-US" b="1" i="1" dirty="0"/>
              <a:t>how HR  data impacts on the Payroll process</a:t>
            </a:r>
            <a:r>
              <a:rPr lang="en-US" dirty="0"/>
              <a:t>.</a:t>
            </a:r>
            <a:endParaRPr lang="en-ZA" dirty="0"/>
          </a:p>
        </p:txBody>
      </p:sp>
    </p:spTree>
    <p:extLst>
      <p:ext uri="{BB962C8B-B14F-4D97-AF65-F5344CB8AC3E}">
        <p14:creationId xmlns:p14="http://schemas.microsoft.com/office/powerpoint/2010/main" val="410833984"/>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2.xml><?xml version="1.0" encoding="utf-8"?>
<ds:datastoreItem xmlns:ds="http://schemas.openxmlformats.org/officeDocument/2006/customXml" ds:itemID="{FF3CE66F-9514-4C2B-9278-E726DC5D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2657</TotalTime>
  <Words>3460</Words>
  <Application>Microsoft Office PowerPoint</Application>
  <PresentationFormat>Custom</PresentationFormat>
  <Paragraphs>441</Paragraphs>
  <Slides>43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Arial</vt:lpstr>
      <vt:lpstr>Calibri</vt:lpstr>
      <vt:lpstr>Google Sans</vt:lpstr>
      <vt:lpstr>Trebuchet MS</vt:lpstr>
      <vt:lpstr>Wingdings</vt:lpstr>
      <vt:lpstr>Title Slides</vt:lpstr>
      <vt:lpstr>Index Slides</vt:lpstr>
      <vt:lpstr>Content Slides</vt:lpstr>
      <vt:lpstr>ITS HR/PAYROLL </vt:lpstr>
      <vt:lpstr>PowerPoint Presentation</vt:lpstr>
      <vt:lpstr>PowerPoint Presentation</vt:lpstr>
      <vt:lpstr>PowerPoint Presentation</vt:lpstr>
      <vt:lpstr>What is an Integrated system</vt:lpstr>
      <vt:lpstr>What is an Integrated system</vt:lpstr>
      <vt:lpstr>What is an Integrated system</vt:lpstr>
      <vt:lpstr>Its Is An Integrated System</vt:lpstr>
      <vt:lpstr>Its Is An Integrated System </vt:lpstr>
      <vt:lpstr>PowerPoint Presentation</vt:lpstr>
      <vt:lpstr>Payroll dependencies on HR and Other Data</vt:lpstr>
      <vt:lpstr>Payroll dependencies on HR and Other Data</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PBOP-1 – Biographical data for a new Appointment</vt:lpstr>
      <vt:lpstr>Payroll dependencies on HR and Other Data   How do You prevent such situation</vt:lpstr>
      <vt:lpstr>Payroll dependencies on HR and Other Data  How does the Critical Payroll data impact on the Payroll system – FPRI-1 Tab 1 Page2</vt:lpstr>
      <vt:lpstr>PowerPoint Presentation</vt:lpstr>
      <vt:lpstr>Payroll dependencies on HR and Other Data  What is the Problem?</vt:lpstr>
      <vt:lpstr>How to complete Your Payroll on Time? </vt:lpstr>
      <vt:lpstr>How to complete Your Payroll on Time?</vt:lpstr>
      <vt:lpstr>How to complete Your Payroll on Time?</vt:lpstr>
      <vt:lpstr>How to complete Your Payroll on Time?</vt:lpstr>
      <vt:lpstr>How to complete Your Payroll on Time?</vt:lpstr>
      <vt:lpstr>How to complete Your Payroll on Time?</vt:lpstr>
      <vt:lpstr>How to complete Your Payroll on Time?</vt:lpstr>
      <vt:lpstr>How to complete Your Payroll on Time?</vt:lpstr>
      <vt:lpstr>How to complete Your Payroll on Time?</vt:lpstr>
      <vt:lpstr>How to complete Your Payroll on Time?</vt:lpstr>
      <vt:lpstr>How to complete Your Payroll on Time?</vt:lpstr>
      <vt:lpstr>PowerPoint Presentation</vt:lpstr>
      <vt:lpstr>How to complete Your IRP5 Submission on time?</vt:lpstr>
      <vt:lpstr>How to complete Your IRP5 Submission on time?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129</cp:revision>
  <dcterms:created xsi:type="dcterms:W3CDTF">2023-07-06T09:53:04Z</dcterms:created>
  <dcterms:modified xsi:type="dcterms:W3CDTF">2025-03-06T13:22:58Z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